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88" r:id="rId2"/>
    <p:sldMasterId id="2147484044" r:id="rId3"/>
    <p:sldMasterId id="2147484104" r:id="rId4"/>
    <p:sldMasterId id="2147484128" r:id="rId5"/>
    <p:sldMasterId id="2147484140" r:id="rId6"/>
    <p:sldMasterId id="2147484164" r:id="rId7"/>
  </p:sldMasterIdLst>
  <p:notesMasterIdLst>
    <p:notesMasterId r:id="rId21"/>
  </p:notesMasterIdLst>
  <p:sldIdLst>
    <p:sldId id="256" r:id="rId8"/>
    <p:sldId id="371" r:id="rId9"/>
    <p:sldId id="344" r:id="rId10"/>
    <p:sldId id="374" r:id="rId11"/>
    <p:sldId id="373" r:id="rId12"/>
    <p:sldId id="360" r:id="rId13"/>
    <p:sldId id="375" r:id="rId14"/>
    <p:sldId id="378" r:id="rId15"/>
    <p:sldId id="377" r:id="rId16"/>
    <p:sldId id="315" r:id="rId17"/>
    <p:sldId id="349" r:id="rId18"/>
    <p:sldId id="293" r:id="rId19"/>
    <p:sldId id="33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000099"/>
    <a:srgbClr val="11088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snapToObjects="1">
      <p:cViewPr>
        <p:scale>
          <a:sx n="100" d="100"/>
          <a:sy n="100" d="100"/>
        </p:scale>
        <p:origin x="-320"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2754D-6EEA-440C-8F15-D046D4B0F2C0}" type="datetimeFigureOut">
              <a:rPr lang="en-US" smtClean="0"/>
              <a:pPr/>
              <a:t>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7697E-85C6-423D-9F6B-19C3702E6FC8}" type="slidenum">
              <a:rPr lang="en-US" smtClean="0"/>
              <a:pPr/>
              <a:t>‹#›</a:t>
            </a:fld>
            <a:endParaRPr lang="en-US" dirty="0"/>
          </a:p>
        </p:txBody>
      </p:sp>
    </p:spTree>
    <p:extLst>
      <p:ext uri="{BB962C8B-B14F-4D97-AF65-F5344CB8AC3E}">
        <p14:creationId xmlns:p14="http://schemas.microsoft.com/office/powerpoint/2010/main" val="382953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2</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4</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5</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6</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7</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7697E-85C6-423D-9F6B-19C3702E6FC8}"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3B3C5-84F8-47CC-86DA-B65C40E63ED9}" type="datetime1">
              <a:rPr lang="en-US" smtClean="0"/>
              <a:pPr/>
              <a:t>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8B229-34EB-40A2-9BC6-94E3D36221B0}" type="datetime1">
              <a:rPr lang="en-US" smtClean="0"/>
              <a:pPr/>
              <a:t>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A3AF0-E9E8-4784-868C-1268978FCAE1}" type="datetime1">
              <a:rPr lang="en-US" smtClean="0"/>
              <a:pPr/>
              <a:t>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A3272-AD04-4DC3-92C8-D07A7AED901B}"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937A-EE14-4E7B-940A-735262DE05EF}"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87359-B0E6-48D8-8E4C-8F901359BFFE}"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61041-2CE0-4C6F-BEF6-18C5A782A12A}" type="datetime1">
              <a:rPr lang="en-US" smtClean="0">
                <a:solidFill>
                  <a:prstClr val="black">
                    <a:tint val="75000"/>
                  </a:prstClr>
                </a:solidFill>
              </a:rPr>
              <a:pPr/>
              <a:t>1/4/16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7394B-BED8-446A-A7B9-E732ED1C1E68}" type="datetime1">
              <a:rPr lang="en-US" smtClean="0">
                <a:solidFill>
                  <a:prstClr val="black">
                    <a:tint val="75000"/>
                  </a:prstClr>
                </a:solidFill>
              </a:rPr>
              <a:pPr/>
              <a:t>1/4/16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F08F-7269-4AA8-ADA7-729A25D27416}" type="datetime1">
              <a:rPr lang="en-US" smtClean="0">
                <a:solidFill>
                  <a:prstClr val="black">
                    <a:tint val="75000"/>
                  </a:prstClr>
                </a:solidFill>
              </a:rPr>
              <a:pPr/>
              <a:t>1/4/16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84C6-3E71-4F80-82EF-770D7788133E}" type="datetime1">
              <a:rPr lang="en-US" smtClean="0">
                <a:solidFill>
                  <a:prstClr val="black">
                    <a:tint val="75000"/>
                  </a:prstClr>
                </a:solidFill>
              </a:rPr>
              <a:pPr/>
              <a:t>1/4/16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087DE-F5DC-41A2-976C-22E0EB7A57DF}" type="datetime1">
              <a:rPr lang="en-US" smtClean="0">
                <a:solidFill>
                  <a:prstClr val="black">
                    <a:tint val="75000"/>
                  </a:prstClr>
                </a:solidFill>
              </a:rPr>
              <a:pPr/>
              <a:t>1/4/16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366F-7A21-497C-AE42-249427E62CE0}" type="datetime1">
              <a:rPr lang="en-US" smtClean="0"/>
              <a:pPr/>
              <a:t>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CF711-CF6D-47D5-A437-636D4D2C44C8}" type="datetime1">
              <a:rPr lang="en-US" smtClean="0">
                <a:solidFill>
                  <a:prstClr val="black">
                    <a:tint val="75000"/>
                  </a:prstClr>
                </a:solidFill>
              </a:rPr>
              <a:pPr/>
              <a:t>1/4/16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ADC15-5E72-405E-BC49-BFA2E5409A18}"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927C8-CAA4-4463-B0FE-70ED291E32D4}"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7A89A0-FFC7-4999-AB83-AB8C90A3A5A8}"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13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6649-CDA1-4168-BD73-57D579E251C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9114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0980C-4065-4B3D-B8D2-B715F023218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3454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0D617-6322-487A-B5CB-42676E6FD2B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1549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79CA7-B9E0-4BDB-B440-46CEB3CFD11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278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B9F07-9A2B-4964-A258-0B4AE8EDBABC}"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53393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5D902-1BF0-460F-8774-AEA06B8A101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305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713E3-262C-471A-A852-BBCDD9FC9C4D}" type="datetime1">
              <a:rPr lang="en-US" smtClean="0"/>
              <a:pPr/>
              <a:t>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AA594-B28B-4E1E-8289-8EE8D05B141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5068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52935-C7A1-44CA-B740-032CAD61498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8330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304EC-3499-41F9-9A9E-078B5CD2212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97016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C0732-A10B-4D44-A29D-3C106BCBAF3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01148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8CBDC-478F-4656-9754-BFD178BF447E}"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587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9ADE6-F21B-496B-A390-89B68C36249B}"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4979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22563-175B-4945-BCD7-38D323A889D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19841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3C1F5-A49B-40AB-A260-9942BB02017F}"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59816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7978E-E38E-454E-B75E-D596EADF7706}"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2830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73D3A-126D-4B11-A5F5-500AD5A750CF}"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283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5D18-B428-4F2D-AB72-6DED2298596D}" type="datetime1">
              <a:rPr lang="en-US" smtClean="0"/>
              <a:pPr/>
              <a:t>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1B56A-428C-4A4A-BE67-FCE8428DFFC7}"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31233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2057B-2738-4373-A0BF-3A10EC5BE6B7}"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492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72CAA-6F61-496B-87C8-878340883F89}"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87493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15153-54F9-4DA6-A626-14592BE94D0F}"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7895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5D0FD-9E51-4CC7-BD70-7127760DF2E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5054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3B3C5-84F8-47CC-86DA-B65C40E63ED9}"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8839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366F-7A21-497C-AE42-249427E62CE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3543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713E3-262C-471A-A852-BBCDD9FC9C4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95882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5D18-B428-4F2D-AB72-6DED2298596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0467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B1AB2-1187-4366-91E2-6C3D938FDC8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88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B1AB2-1187-4366-91E2-6C3D938FDC8D}" type="datetime1">
              <a:rPr lang="en-US" smtClean="0"/>
              <a:pPr/>
              <a:t>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38E1D-EBBD-4395-B01F-FE761201F9B5}"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9536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1A25E-5143-4049-BB14-7C18B81B4CD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62774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791C9-6D95-47D2-8C7A-35DF8CE9FC2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3837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A1E71-A14D-4E36-A76E-509F5640A69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24543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8B229-34EB-40A2-9BC6-94E3D36221B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90365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A3AF0-E9E8-4784-868C-1268978FCAE1}"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0103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6F0B3-5E4A-4F90-8A58-1B17F46BE66F}"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5619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0C3D2-A864-4A74-A4A1-761186D5598E}"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08844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3D72F-9BC5-4B78-B270-E36C4FB8E89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71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E79F9-D322-4284-B1F0-E3FB6F5D1516}"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3890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38E1D-EBBD-4395-B01F-FE761201F9B5}" type="datetime1">
              <a:rPr lang="en-US" smtClean="0"/>
              <a:pPr/>
              <a:t>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71E31-5A9E-42C3-AD43-52AC910E1C08}"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0843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B8724-FE6C-4CFD-8A43-2A913EC205F8}"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25695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4A293-BAF1-415E-9D6F-32C4F56DE24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8720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ABFE4-0550-4954-BCF6-6B1713D781F5}"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97797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A9968-FB71-4941-89E8-54FCAF930F4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55325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21A9-8240-4E33-8EF7-5FC75B66D69F}"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24107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8DCAA-2692-4B47-9A6D-C4697A2C67E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84858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3B3C5-84F8-47CC-86DA-B65C40E63ED9}"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18516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7366F-7A21-497C-AE42-249427E62CE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30404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713E3-262C-471A-A852-BBCDD9FC9C4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6586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1A25E-5143-4049-BB14-7C18B81B4CDA}" type="datetime1">
              <a:rPr lang="en-US" smtClean="0"/>
              <a:pPr/>
              <a:t>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5D18-B428-4F2D-AB72-6DED2298596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2642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B1AB2-1187-4366-91E2-6C3D938FDC8D}"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28362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38E1D-EBBD-4395-B01F-FE761201F9B5}"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498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1A25E-5143-4049-BB14-7C18B81B4CD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80468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791C9-6D95-47D2-8C7A-35DF8CE9FC2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800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A1E71-A14D-4E36-A76E-509F5640A693}"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1650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8B229-34EB-40A2-9BC6-94E3D36221B0}"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69673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A3AF0-E9E8-4784-868C-1268978FCAE1}"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6574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791C9-6D95-47D2-8C7A-35DF8CE9FC2A}" type="datetime1">
              <a:rPr lang="en-US" smtClean="0"/>
              <a:pPr/>
              <a:t>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A1E71-A14D-4E36-A76E-509F5640A693}" type="datetime1">
              <a:rPr lang="en-US" smtClean="0"/>
              <a:pPr/>
              <a:t>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16048-D26C-8842-A71E-DF2FF478823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B24B-1A82-4D4F-ACC1-E2AD8D221A97}" type="datetime1">
              <a:rPr lang="en-US" smtClean="0"/>
              <a:pPr/>
              <a:t>1/4/16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E4C9-CE7F-42D0-B93B-8D476EE94621}" type="datetime1">
              <a:rPr lang="en-US" smtClean="0">
                <a:solidFill>
                  <a:prstClr val="black">
                    <a:tint val="75000"/>
                  </a:prstClr>
                </a:solidFill>
              </a:rPr>
              <a:pPr/>
              <a:t>1/4/16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79961-0CCA-4BD9-B043-1FEA2489367A}"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502142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2D241-ABFC-432D-8FA1-D1E6E5A55134}"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621452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B24B-1A82-4D4F-ACC1-E2AD8D221A97}"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983108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F9518-33C8-4D0F-B1DD-08E9E7D78D79}"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4723604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B24B-1A82-4D4F-ACC1-E2AD8D221A97}" type="datetime1">
              <a:rPr lang="en-US" smtClean="0">
                <a:solidFill>
                  <a:prstClr val="black">
                    <a:tint val="75000"/>
                  </a:prstClr>
                </a:solidFill>
                <a:latin typeface="Calibri"/>
              </a:rPr>
              <a:pPr/>
              <a:t>1/4/16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6048-D26C-8842-A71E-DF2FF478823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857032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mailto:bill@phoenixpharmalabs.com" TargetMode="External"/><Relationship Id="rId5" Type="http://schemas.openxmlformats.org/officeDocument/2006/relationships/hyperlink" Target="http://www.phoenixpharmalabs.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67000"/>
            <a:ext cx="7239000" cy="1470025"/>
          </a:xfrm>
        </p:spPr>
        <p:txBody>
          <a:bodyPr>
            <a:normAutofit/>
          </a:bodyPr>
          <a:lstStyle/>
          <a:p>
            <a:pPr algn="l"/>
            <a:r>
              <a:rPr lang="en-US" sz="3200" dirty="0" smtClean="0">
                <a:solidFill>
                  <a:srgbClr val="00B0F0"/>
                </a:solidFill>
                <a:latin typeface="Times"/>
                <a:cs typeface="Times"/>
              </a:rPr>
              <a:t>                    </a:t>
            </a:r>
            <a:r>
              <a:rPr lang="en-US" sz="4000" b="1" dirty="0" smtClean="0">
                <a:solidFill>
                  <a:srgbClr val="000099"/>
                </a:solidFill>
                <a:cs typeface="Times"/>
              </a:rPr>
              <a:t>A Revolution in Pain </a:t>
            </a:r>
            <a:br>
              <a:rPr lang="en-US" sz="4000" b="1" dirty="0" smtClean="0">
                <a:solidFill>
                  <a:srgbClr val="000099"/>
                </a:solidFill>
                <a:cs typeface="Times"/>
              </a:rPr>
            </a:br>
            <a:r>
              <a:rPr lang="en-US" sz="4000" b="1" dirty="0" smtClean="0">
                <a:solidFill>
                  <a:srgbClr val="000099"/>
                </a:solidFill>
                <a:cs typeface="Times"/>
              </a:rPr>
              <a:t>                      Pharmaceuticals</a:t>
            </a:r>
            <a:endParaRPr lang="en-US" sz="4000" b="1" dirty="0">
              <a:solidFill>
                <a:srgbClr val="000099"/>
              </a:solidFill>
              <a:cs typeface="Times"/>
            </a:endParaRPr>
          </a:p>
        </p:txBody>
      </p:sp>
      <p:sp>
        <p:nvSpPr>
          <p:cNvPr id="3" name="Slide Number Placeholder 2"/>
          <p:cNvSpPr>
            <a:spLocks noGrp="1"/>
          </p:cNvSpPr>
          <p:nvPr>
            <p:ph type="sldNum" sz="quarter" idx="12"/>
          </p:nvPr>
        </p:nvSpPr>
        <p:spPr/>
        <p:txBody>
          <a:bodyPr/>
          <a:lstStyle/>
          <a:p>
            <a:fld id="{29916048-D26C-8842-A71E-DF2FF4788236}" type="slidenum">
              <a:rPr lang="en-US" smtClean="0"/>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762000"/>
          </a:xfrm>
        </p:spPr>
        <p:txBody>
          <a:bodyPr>
            <a:normAutofit/>
          </a:bodyPr>
          <a:lstStyle/>
          <a:p>
            <a:r>
              <a:rPr lang="en-US" sz="4000" dirty="0" smtClean="0">
                <a:solidFill>
                  <a:srgbClr val="000090"/>
                </a:solidFill>
                <a:cs typeface="Times"/>
              </a:rPr>
              <a:t>PPL Drug Family Study Results</a:t>
            </a:r>
            <a:endParaRPr lang="en-US" sz="4000" dirty="0">
              <a:solidFill>
                <a:srgbClr val="000090"/>
              </a:solidFill>
              <a:cs typeface="Times"/>
            </a:endParaRPr>
          </a:p>
        </p:txBody>
      </p:sp>
      <p:sp>
        <p:nvSpPr>
          <p:cNvPr id="7" name="Content Placeholder 6"/>
          <p:cNvSpPr>
            <a:spLocks noGrp="1"/>
          </p:cNvSpPr>
          <p:nvPr>
            <p:ph idx="1"/>
          </p:nvPr>
        </p:nvSpPr>
        <p:spPr>
          <a:xfrm>
            <a:off x="457200" y="1155032"/>
            <a:ext cx="8382000" cy="5060950"/>
          </a:xfrm>
        </p:spPr>
        <p:txBody>
          <a:bodyPr>
            <a:normAutofit fontScale="92500"/>
          </a:bodyPr>
          <a:lstStyle/>
          <a:p>
            <a:pPr marL="0" indent="0">
              <a:lnSpc>
                <a:spcPct val="100000"/>
              </a:lnSpc>
              <a:buNone/>
            </a:pPr>
            <a:r>
              <a:rPr lang="en-US" sz="2400" dirty="0" smtClean="0">
                <a:latin typeface="Arial" charset="0"/>
              </a:rPr>
              <a:t>Study results in monkeys and rodents done by National Institutes of Health (NIH) and SRI International Laboratories: </a:t>
            </a:r>
          </a:p>
          <a:p>
            <a:pPr>
              <a:lnSpc>
                <a:spcPct val="100000"/>
              </a:lnSpc>
              <a:buNone/>
            </a:pPr>
            <a:endParaRPr lang="en-US" sz="800" dirty="0" smtClean="0">
              <a:latin typeface="Arial" charset="0"/>
            </a:endParaRPr>
          </a:p>
          <a:p>
            <a:pPr lvl="1">
              <a:lnSpc>
                <a:spcPct val="100000"/>
              </a:lnSpc>
              <a:buClr>
                <a:schemeClr val="tx2"/>
              </a:buClr>
              <a:buFont typeface="Wingdings" pitchFamily="2" charset="2"/>
              <a:buChar char="ü"/>
            </a:pPr>
            <a:r>
              <a:rPr lang="en-US" sz="2000" b="1" dirty="0" smtClean="0">
                <a:latin typeface="Arial" charset="0"/>
              </a:rPr>
              <a:t>  </a:t>
            </a:r>
            <a:r>
              <a:rPr lang="en-US" sz="2100" b="1" dirty="0" smtClean="0">
                <a:latin typeface="Arial" charset="0"/>
              </a:rPr>
              <a:t>Robust analgesic potency </a:t>
            </a:r>
            <a:r>
              <a:rPr lang="en-US" sz="2100" dirty="0">
                <a:latin typeface="Arial" charset="0"/>
              </a:rPr>
              <a:t>(</a:t>
            </a:r>
            <a:r>
              <a:rPr lang="en-US" sz="2100" dirty="0" smtClean="0">
                <a:latin typeface="Arial" charset="0"/>
              </a:rPr>
              <a:t>10-20x stronger than morphine)</a:t>
            </a:r>
          </a:p>
          <a:p>
            <a:pPr lvl="1">
              <a:lnSpc>
                <a:spcPct val="100000"/>
              </a:lnSpc>
              <a:buClr>
                <a:schemeClr val="tx2"/>
              </a:buClr>
              <a:buFont typeface="Wingdings" pitchFamily="2" charset="2"/>
              <a:buChar char="ü"/>
            </a:pPr>
            <a:r>
              <a:rPr lang="en-US" sz="2100" b="1" dirty="0" smtClean="0">
                <a:latin typeface="Arial" charset="0"/>
              </a:rPr>
              <a:t>  No euphoria / </a:t>
            </a:r>
            <a:r>
              <a:rPr lang="en-US" sz="2100" b="1" dirty="0">
                <a:latin typeface="Arial" charset="0"/>
              </a:rPr>
              <a:t>abuse potential</a:t>
            </a:r>
            <a:r>
              <a:rPr lang="en-US" sz="2100" dirty="0">
                <a:latin typeface="Arial" charset="0"/>
              </a:rPr>
              <a:t> – </a:t>
            </a:r>
            <a:r>
              <a:rPr lang="en-US" sz="2100" dirty="0" smtClean="0">
                <a:latin typeface="Arial" charset="0"/>
              </a:rPr>
              <a:t>multiple studies</a:t>
            </a:r>
            <a:endParaRPr lang="en-US" sz="2100" dirty="0">
              <a:latin typeface="Arial" charset="0"/>
            </a:endParaRPr>
          </a:p>
          <a:p>
            <a:pPr lvl="1">
              <a:lnSpc>
                <a:spcPct val="100000"/>
              </a:lnSpc>
              <a:buClr>
                <a:schemeClr val="tx2"/>
              </a:buClr>
              <a:buFont typeface="Wingdings" pitchFamily="2" charset="2"/>
              <a:buChar char="ü"/>
            </a:pPr>
            <a:r>
              <a:rPr lang="en-US" sz="2100" b="1" dirty="0">
                <a:latin typeface="Arial" charset="0"/>
              </a:rPr>
              <a:t>  No dysphoria </a:t>
            </a:r>
            <a:r>
              <a:rPr lang="en-US" sz="2100" dirty="0">
                <a:latin typeface="Arial" charset="0"/>
              </a:rPr>
              <a:t>– in rodents and </a:t>
            </a:r>
            <a:r>
              <a:rPr lang="en-US" sz="2100" dirty="0" smtClean="0">
                <a:latin typeface="Arial" charset="0"/>
              </a:rPr>
              <a:t>monkeys</a:t>
            </a:r>
          </a:p>
          <a:p>
            <a:pPr lvl="1">
              <a:lnSpc>
                <a:spcPct val="100000"/>
              </a:lnSpc>
              <a:buClr>
                <a:schemeClr val="tx2"/>
              </a:buClr>
              <a:buFont typeface="Wingdings" pitchFamily="2" charset="2"/>
              <a:buChar char="ü"/>
            </a:pPr>
            <a:r>
              <a:rPr lang="en-US" sz="2100" b="1" dirty="0" smtClean="0">
                <a:latin typeface="Arial" charset="0"/>
              </a:rPr>
              <a:t>  Only limited respiratory depression</a:t>
            </a:r>
            <a:r>
              <a:rPr lang="en-US" sz="2100" dirty="0" smtClean="0">
                <a:latin typeface="Arial" charset="0"/>
              </a:rPr>
              <a:t> – even at 150x dose</a:t>
            </a:r>
          </a:p>
          <a:p>
            <a:pPr lvl="1">
              <a:lnSpc>
                <a:spcPct val="100000"/>
              </a:lnSpc>
              <a:buClr>
                <a:schemeClr val="tx2"/>
              </a:buClr>
              <a:buFont typeface="Wingdings" pitchFamily="2" charset="2"/>
              <a:buChar char="ü"/>
            </a:pPr>
            <a:r>
              <a:rPr lang="en-US" sz="2100" dirty="0" smtClean="0">
                <a:latin typeface="Arial" charset="0"/>
              </a:rPr>
              <a:t>  </a:t>
            </a:r>
            <a:r>
              <a:rPr lang="en-US" sz="2100" b="1" dirty="0" smtClean="0">
                <a:latin typeface="Arial" charset="0"/>
              </a:rPr>
              <a:t>No death from overdose – </a:t>
            </a:r>
            <a:r>
              <a:rPr lang="en-US" sz="2100" dirty="0" smtClean="0">
                <a:latin typeface="Arial" charset="0"/>
              </a:rPr>
              <a:t>even at 350x dose</a:t>
            </a:r>
          </a:p>
          <a:p>
            <a:pPr lvl="1">
              <a:lnSpc>
                <a:spcPct val="100000"/>
              </a:lnSpc>
              <a:buClr>
                <a:schemeClr val="tx2"/>
              </a:buClr>
              <a:buFont typeface="Wingdings" pitchFamily="2" charset="2"/>
              <a:buChar char="ü"/>
            </a:pPr>
            <a:r>
              <a:rPr lang="en-US" sz="2100" dirty="0">
                <a:latin typeface="Arial" charset="0"/>
              </a:rPr>
              <a:t> </a:t>
            </a:r>
            <a:r>
              <a:rPr lang="en-US" sz="2100" dirty="0" smtClean="0">
                <a:latin typeface="Arial" charset="0"/>
              </a:rPr>
              <a:t> </a:t>
            </a:r>
            <a:r>
              <a:rPr lang="en-US" sz="2100" b="1" dirty="0" smtClean="0">
                <a:latin typeface="Arial" charset="0"/>
              </a:rPr>
              <a:t>LD</a:t>
            </a:r>
            <a:r>
              <a:rPr lang="en-US" sz="2100" b="1" baseline="-25000" dirty="0" smtClean="0">
                <a:latin typeface="Arial" charset="0"/>
              </a:rPr>
              <a:t>50</a:t>
            </a:r>
            <a:r>
              <a:rPr lang="en-US" sz="2100" b="1" dirty="0" smtClean="0">
                <a:latin typeface="Arial" charset="0"/>
              </a:rPr>
              <a:t> = 500x dose</a:t>
            </a:r>
            <a:endParaRPr lang="en-US" sz="1700" dirty="0" smtClean="0">
              <a:latin typeface="Arial" charset="0"/>
            </a:endParaRPr>
          </a:p>
          <a:p>
            <a:pPr lvl="1">
              <a:buClr>
                <a:schemeClr val="tx2"/>
              </a:buClr>
              <a:buFont typeface="Wingdings" pitchFamily="2" charset="2"/>
              <a:buChar char="ü"/>
            </a:pPr>
            <a:r>
              <a:rPr lang="en-US" sz="2100" b="1" dirty="0" smtClean="0">
                <a:latin typeface="Arial" charset="0"/>
              </a:rPr>
              <a:t>  No constipation -</a:t>
            </a:r>
            <a:r>
              <a:rPr lang="en-US" sz="2100" dirty="0" smtClean="0">
                <a:latin typeface="Arial" charset="0"/>
              </a:rPr>
              <a:t> at 100x dose &amp; very limited even at </a:t>
            </a:r>
            <a:r>
              <a:rPr lang="en-US" sz="2100" dirty="0">
                <a:latin typeface="Arial" charset="0"/>
              </a:rPr>
              <a:t>350x </a:t>
            </a:r>
            <a:r>
              <a:rPr lang="en-US" sz="2100" dirty="0" smtClean="0">
                <a:latin typeface="Arial" charset="0"/>
              </a:rPr>
              <a:t>dose</a:t>
            </a:r>
          </a:p>
          <a:p>
            <a:pPr lvl="1">
              <a:lnSpc>
                <a:spcPct val="100000"/>
              </a:lnSpc>
              <a:buClr>
                <a:schemeClr val="tx2"/>
              </a:buClr>
              <a:buFont typeface="Wingdings" pitchFamily="2" charset="2"/>
              <a:buChar char="ü"/>
            </a:pPr>
            <a:r>
              <a:rPr lang="en-US" sz="2100" b="1" dirty="0" smtClean="0">
                <a:effectLst>
                  <a:outerShdw blurRad="38100" dist="38100" dir="2700000" algn="tl">
                    <a:srgbClr val="C0C0C0"/>
                  </a:outerShdw>
                </a:effectLst>
                <a:latin typeface="Arial" charset="0"/>
              </a:rPr>
              <a:t>  </a:t>
            </a:r>
            <a:r>
              <a:rPr lang="en-US" sz="2100" b="1" dirty="0" smtClean="0">
                <a:latin typeface="Arial" charset="0"/>
              </a:rPr>
              <a:t>No physical dependence </a:t>
            </a:r>
            <a:r>
              <a:rPr lang="en-US" sz="2100" dirty="0" smtClean="0">
                <a:latin typeface="Arial" charset="0"/>
              </a:rPr>
              <a:t>- in naïve rodents</a:t>
            </a:r>
          </a:p>
          <a:p>
            <a:pPr lvl="1">
              <a:lnSpc>
                <a:spcPct val="100000"/>
              </a:lnSpc>
              <a:buClr>
                <a:schemeClr val="tx2"/>
              </a:buClr>
              <a:buFont typeface="Wingdings" pitchFamily="2" charset="2"/>
              <a:buChar char="ü"/>
            </a:pPr>
            <a:r>
              <a:rPr lang="en-US" sz="2100" b="1" dirty="0" smtClean="0">
                <a:latin typeface="Arial" charset="0"/>
              </a:rPr>
              <a:t>  No </a:t>
            </a:r>
            <a:r>
              <a:rPr lang="en-US" sz="2100" b="1" dirty="0">
                <a:latin typeface="Arial" charset="0"/>
              </a:rPr>
              <a:t>Long QT syndrome risk</a:t>
            </a:r>
            <a:r>
              <a:rPr lang="en-US" sz="2100" dirty="0">
                <a:latin typeface="Arial" charset="0"/>
              </a:rPr>
              <a:t> – hERG assay </a:t>
            </a:r>
            <a:endParaRPr lang="en-US" sz="2100" dirty="0" smtClean="0">
              <a:latin typeface="Arial" charset="0"/>
            </a:endParaRPr>
          </a:p>
          <a:p>
            <a:pPr lvl="1">
              <a:buClr>
                <a:schemeClr val="tx2"/>
              </a:buClr>
              <a:buFont typeface="Wingdings" pitchFamily="2" charset="2"/>
              <a:buChar char="ü"/>
            </a:pPr>
            <a:r>
              <a:rPr lang="en-US" sz="2100" dirty="0" smtClean="0">
                <a:latin typeface="Arial" charset="0"/>
              </a:rPr>
              <a:t>  </a:t>
            </a:r>
            <a:r>
              <a:rPr lang="en-US" sz="2100" b="1" dirty="0" smtClean="0">
                <a:latin typeface="Arial" charset="0"/>
              </a:rPr>
              <a:t>Does not precipitate withdrawal</a:t>
            </a:r>
            <a:r>
              <a:rPr lang="en-US" sz="2100" b="1" dirty="0" smtClean="0">
                <a:effectLst>
                  <a:outerShdw blurRad="38100" dist="38100" dir="2700000" algn="tl">
                    <a:srgbClr val="C0C0C0"/>
                  </a:outerShdw>
                </a:effectLst>
                <a:latin typeface="Arial" charset="0"/>
              </a:rPr>
              <a:t> </a:t>
            </a:r>
            <a:r>
              <a:rPr lang="en-US" sz="2100" dirty="0" smtClean="0">
                <a:latin typeface="Arial" charset="0"/>
              </a:rPr>
              <a:t>-</a:t>
            </a:r>
            <a:r>
              <a:rPr lang="en-US" sz="2100" dirty="0" smtClean="0">
                <a:effectLst>
                  <a:outerShdw blurRad="38100" dist="38100" dir="2700000" algn="tl">
                    <a:srgbClr val="C0C0C0"/>
                  </a:outerShdw>
                </a:effectLst>
                <a:latin typeface="Arial" charset="0"/>
              </a:rPr>
              <a:t> </a:t>
            </a:r>
            <a:r>
              <a:rPr lang="en-US" sz="2100" dirty="0" smtClean="0">
                <a:latin typeface="Arial" charset="0"/>
              </a:rPr>
              <a:t>in dependent monkeys</a:t>
            </a:r>
          </a:p>
          <a:p>
            <a:pPr lvl="1">
              <a:lnSpc>
                <a:spcPct val="100000"/>
              </a:lnSpc>
              <a:buClr>
                <a:schemeClr val="tx2"/>
              </a:buClr>
              <a:buFont typeface="Wingdings" pitchFamily="2" charset="2"/>
              <a:buChar char="ü"/>
            </a:pPr>
            <a:r>
              <a:rPr lang="en-US" sz="2100" b="1" dirty="0" smtClean="0">
                <a:latin typeface="Arial" charset="0"/>
              </a:rPr>
              <a:t>  Orally active </a:t>
            </a:r>
            <a:r>
              <a:rPr lang="en-US" sz="2100" dirty="0" smtClean="0">
                <a:latin typeface="Arial" charset="0"/>
              </a:rPr>
              <a:t>– unlike morphine that is an injectable</a:t>
            </a:r>
          </a:p>
          <a:p>
            <a:pPr algn="ctr">
              <a:buNone/>
            </a:pPr>
            <a:fld id="{0401A562-2142-4672-B15A-4938504013EA}" type="slidenum">
              <a:rPr lang="en-US" sz="1200" smtClean="0"/>
              <a:pPr algn="ctr">
                <a:buNone/>
              </a:pPr>
              <a:t>10</a:t>
            </a:fld>
            <a:endParaRPr lang="en-US" sz="1200" dirty="0" smtClean="0"/>
          </a:p>
        </p:txBody>
      </p:sp>
      <p:sp>
        <p:nvSpPr>
          <p:cNvPr id="5" name="Slide Number Placeholder 4"/>
          <p:cNvSpPr>
            <a:spLocks noGrp="1"/>
          </p:cNvSpPr>
          <p:nvPr>
            <p:ph type="sldNum" sz="quarter" idx="12"/>
          </p:nvPr>
        </p:nvSpPr>
        <p:spPr/>
        <p:txBody>
          <a:bodyPr/>
          <a:lstStyle/>
          <a:p>
            <a:fld id="{29916048-D26C-8842-A71E-DF2FF4788236}"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a:bodyPr>
          <a:lstStyle/>
          <a:p>
            <a:r>
              <a:rPr lang="en-US" dirty="0" smtClean="0">
                <a:solidFill>
                  <a:srgbClr val="000090"/>
                </a:solidFill>
                <a:cs typeface="Times"/>
              </a:rPr>
              <a:t>Strategic Objective:</a:t>
            </a:r>
            <a:endParaRPr lang="en-US" dirty="0">
              <a:solidFill>
                <a:srgbClr val="000090"/>
              </a:solidFill>
              <a:cs typeface="Times"/>
            </a:endParaRPr>
          </a:p>
        </p:txBody>
      </p:sp>
      <p:sp>
        <p:nvSpPr>
          <p:cNvPr id="5" name="Content Placeholder 2"/>
          <p:cNvSpPr>
            <a:spLocks noGrp="1"/>
          </p:cNvSpPr>
          <p:nvPr>
            <p:ph idx="1"/>
          </p:nvPr>
        </p:nvSpPr>
        <p:spPr>
          <a:xfrm>
            <a:off x="457200" y="1600200"/>
            <a:ext cx="8458200" cy="4525963"/>
          </a:xfrm>
        </p:spPr>
        <p:txBody>
          <a:bodyPr>
            <a:normAutofit fontScale="62500" lnSpcReduction="20000"/>
          </a:bodyPr>
          <a:lstStyle/>
          <a:p>
            <a:pPr marL="0" indent="0">
              <a:buNone/>
            </a:pPr>
            <a:r>
              <a:rPr lang="en-US" sz="4800" dirty="0" smtClean="0">
                <a:solidFill>
                  <a:srgbClr val="000090"/>
                </a:solidFill>
              </a:rPr>
              <a:t>To enter into a strategic alliance with appropriate market leader(s) that have the resources and motivation to further develop, commercialize, and maximize the market potential of, Phoenix PharmaLab’s family of drugs.</a:t>
            </a:r>
          </a:p>
          <a:p>
            <a:pPr marL="0" indent="0">
              <a:buNone/>
            </a:pPr>
            <a:endParaRPr lang="en-US" sz="1600" u="sng" dirty="0" smtClean="0"/>
          </a:p>
          <a:p>
            <a:pPr marL="0" indent="0">
              <a:buNone/>
            </a:pPr>
            <a:endParaRPr lang="en-US" sz="1600" u="sng" dirty="0" smtClean="0"/>
          </a:p>
          <a:p>
            <a:pPr marL="0" indent="0">
              <a:buNone/>
            </a:pPr>
            <a:endParaRPr lang="en-US" sz="1600" u="sng" dirty="0"/>
          </a:p>
          <a:p>
            <a:pPr marL="0" indent="0">
              <a:buNone/>
            </a:pPr>
            <a:endParaRPr lang="en-US" sz="1600" u="sng" dirty="0"/>
          </a:p>
          <a:p>
            <a:pPr marL="0" indent="0">
              <a:buNone/>
            </a:pPr>
            <a:r>
              <a:rPr lang="en-US" sz="3700" dirty="0" smtClean="0"/>
              <a:t>PPL is currently advancing its lead compound for pain through preclinical studies and then to proof of concept (POC) in humans. At or before that point is reached the company expects to license that compound to a pharma company that meets the above criteria.</a:t>
            </a:r>
          </a:p>
          <a:p>
            <a:pPr marL="0" indent="0">
              <a:buNone/>
            </a:pPr>
            <a:endParaRPr lang="en-US" sz="3700" u="sng" dirty="0" smtClean="0"/>
          </a:p>
          <a:p>
            <a:pPr marL="0" indent="0">
              <a:buNone/>
            </a:pPr>
            <a:endParaRPr lang="en-US" sz="2900" u="sng" dirty="0" smtClean="0"/>
          </a:p>
          <a:p>
            <a:pPr marL="0" indent="0" algn="ctr">
              <a:buNone/>
            </a:pPr>
            <a:fld id="{20894B5D-BDCB-446B-9334-CCED943B2862}" type="slidenum">
              <a:rPr lang="en-US" sz="1200" u="none" smtClean="0"/>
              <a:pPr marL="0" indent="0" algn="ctr">
                <a:buNone/>
              </a:pPr>
              <a:t>11</a:t>
            </a:fld>
            <a:endParaRPr lang="en-US" sz="1200" dirty="0" smtClean="0"/>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1373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a:bodyPr>
          <a:lstStyle/>
          <a:p>
            <a:r>
              <a:rPr lang="en-US" sz="4000" dirty="0" smtClean="0">
                <a:solidFill>
                  <a:srgbClr val="000090"/>
                </a:solidFill>
                <a:cs typeface="Times"/>
              </a:rPr>
              <a:t>PPL Offers…</a:t>
            </a:r>
            <a:endParaRPr lang="en-US" sz="4000" dirty="0">
              <a:solidFill>
                <a:srgbClr val="000090"/>
              </a:solidFill>
              <a:cs typeface="Times"/>
            </a:endParaRPr>
          </a:p>
        </p:txBody>
      </p:sp>
      <p:sp>
        <p:nvSpPr>
          <p:cNvPr id="5" name="Content Placeholder 2"/>
          <p:cNvSpPr>
            <a:spLocks noGrp="1"/>
          </p:cNvSpPr>
          <p:nvPr>
            <p:ph idx="1"/>
          </p:nvPr>
        </p:nvSpPr>
        <p:spPr>
          <a:xfrm>
            <a:off x="152400" y="1600201"/>
            <a:ext cx="8839200" cy="4191000"/>
          </a:xfrm>
        </p:spPr>
        <p:txBody>
          <a:bodyPr>
            <a:noAutofit/>
          </a:bodyPr>
          <a:lstStyle/>
          <a:p>
            <a:pPr>
              <a:buFont typeface="Wingdings" pitchFamily="2" charset="2"/>
              <a:buChar char="§"/>
            </a:pPr>
            <a:r>
              <a:rPr lang="en-US" sz="2800" dirty="0" smtClean="0"/>
              <a:t>A Novel Design Technology</a:t>
            </a:r>
          </a:p>
          <a:p>
            <a:pPr marL="0" indent="0">
              <a:buNone/>
            </a:pPr>
            <a:endParaRPr lang="en-US" sz="800" dirty="0" smtClean="0"/>
          </a:p>
          <a:p>
            <a:pPr>
              <a:buFont typeface="Wingdings" pitchFamily="2" charset="2"/>
              <a:buChar char="§"/>
            </a:pPr>
            <a:r>
              <a:rPr lang="en-US" sz="2800" dirty="0" smtClean="0"/>
              <a:t>Multiple Therapeutic Licensing Opportunities</a:t>
            </a:r>
          </a:p>
          <a:p>
            <a:pPr>
              <a:buFont typeface="Wingdings" pitchFamily="2" charset="2"/>
              <a:buChar char="§"/>
            </a:pPr>
            <a:endParaRPr lang="en-US" sz="800" dirty="0" smtClean="0"/>
          </a:p>
          <a:p>
            <a:pPr>
              <a:buFont typeface="Wingdings" charset="2"/>
              <a:buChar char="§"/>
            </a:pPr>
            <a:r>
              <a:rPr lang="en-US" sz="2800" dirty="0" smtClean="0"/>
              <a:t>A Very Large Market in Pain Therapeutics</a:t>
            </a:r>
          </a:p>
          <a:p>
            <a:pPr marL="0" indent="0">
              <a:buNone/>
            </a:pPr>
            <a:endParaRPr lang="en-US" sz="800" dirty="0" smtClean="0"/>
          </a:p>
          <a:p>
            <a:pPr>
              <a:buFont typeface="Wingdings" pitchFamily="2" charset="2"/>
              <a:buChar char="§"/>
            </a:pPr>
            <a:r>
              <a:rPr lang="en-US" sz="2800" dirty="0"/>
              <a:t>Relatively Low Clinical Trial </a:t>
            </a:r>
            <a:r>
              <a:rPr lang="en-US" sz="2800" dirty="0" smtClean="0"/>
              <a:t>Costs</a:t>
            </a:r>
          </a:p>
          <a:p>
            <a:pPr marL="0" indent="0">
              <a:buNone/>
            </a:pPr>
            <a:endParaRPr lang="en-US" sz="800" dirty="0"/>
          </a:p>
          <a:p>
            <a:pPr>
              <a:buFont typeface="Wingdings" pitchFamily="2" charset="2"/>
              <a:buChar char="§"/>
            </a:pPr>
            <a:r>
              <a:rPr lang="en-US" sz="2800" dirty="0" smtClean="0"/>
              <a:t>PPL Drug </a:t>
            </a:r>
            <a:r>
              <a:rPr lang="en-US" sz="2800" dirty="0"/>
              <a:t>Family </a:t>
            </a:r>
            <a:r>
              <a:rPr lang="en-US" sz="2800" dirty="0" smtClean="0"/>
              <a:t>Expansion</a:t>
            </a:r>
          </a:p>
          <a:p>
            <a:pPr>
              <a:buFont typeface="Wingdings" pitchFamily="2" charset="2"/>
              <a:buChar char="§"/>
            </a:pPr>
            <a:endParaRPr lang="en-US" sz="800" dirty="0" smtClean="0"/>
          </a:p>
          <a:p>
            <a:pPr>
              <a:buFont typeface="Wingdings" pitchFamily="2" charset="2"/>
              <a:buChar char="§"/>
            </a:pPr>
            <a:r>
              <a:rPr lang="en-US" sz="2800" dirty="0" smtClean="0"/>
              <a:t>Multiple government grant opportunities</a:t>
            </a:r>
          </a:p>
          <a:p>
            <a:pPr>
              <a:buFont typeface="Wingdings" pitchFamily="2" charset="2"/>
              <a:buChar char="§"/>
            </a:pPr>
            <a:endParaRPr lang="en-US" sz="2800" dirty="0"/>
          </a:p>
          <a:p>
            <a:pPr>
              <a:buFont typeface="Wingdings" pitchFamily="2" charset="2"/>
              <a:buChar char="§"/>
            </a:pPr>
            <a:endParaRPr lang="en-US" sz="1200" dirty="0" smtClean="0"/>
          </a:p>
          <a:p>
            <a:pPr algn="ctr">
              <a:buNone/>
            </a:pPr>
            <a:fld id="{E2C919BC-6852-417C-80E6-2481921A3D3D}" type="slidenum">
              <a:rPr lang="en-US" sz="1200" smtClean="0"/>
              <a:pPr algn="ctr">
                <a:buNone/>
              </a:pPr>
              <a:t>12</a:t>
            </a:fld>
            <a:endParaRPr lang="en-US" sz="1200" dirty="0"/>
          </a:p>
          <a:p>
            <a:pPr algn="ctr">
              <a:buNone/>
            </a:pPr>
            <a:endParaRPr lang="en-US" sz="1200" dirty="0" smtClean="0">
              <a:solidFill>
                <a:srgbClr val="000090"/>
              </a:solidFill>
            </a:endParaRPr>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rPr>
              <a:pPr/>
              <a:t>12</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905000"/>
            <a:ext cx="8229600" cy="1143000"/>
          </a:xfrm>
        </p:spPr>
        <p:txBody>
          <a:bodyPr>
            <a:normAutofit/>
          </a:bodyPr>
          <a:lstStyle/>
          <a:p>
            <a:r>
              <a:rPr lang="en-US" sz="6000" b="1" dirty="0" smtClean="0">
                <a:solidFill>
                  <a:srgbClr val="000090"/>
                </a:solidFill>
                <a:cs typeface="Times"/>
              </a:rPr>
              <a:t>Thank You</a:t>
            </a:r>
            <a:endParaRPr lang="en-US" sz="6000" b="1" dirty="0">
              <a:solidFill>
                <a:srgbClr val="000090"/>
              </a:solidFill>
              <a:cs typeface="Times"/>
            </a:endParaRPr>
          </a:p>
        </p:txBody>
      </p:sp>
      <p:sp>
        <p:nvSpPr>
          <p:cNvPr id="5" name="Content Placeholder 2"/>
          <p:cNvSpPr>
            <a:spLocks noGrp="1"/>
          </p:cNvSpPr>
          <p:nvPr>
            <p:ph idx="1"/>
          </p:nvPr>
        </p:nvSpPr>
        <p:spPr>
          <a:xfrm>
            <a:off x="457200" y="4267200"/>
            <a:ext cx="8229600" cy="1981200"/>
          </a:xfrm>
        </p:spPr>
        <p:txBody>
          <a:bodyPr>
            <a:normAutofit fontScale="92500" lnSpcReduction="20000"/>
          </a:bodyPr>
          <a:lstStyle/>
          <a:p>
            <a:pPr>
              <a:buNone/>
            </a:pPr>
            <a:r>
              <a:rPr lang="en-US" sz="2200" b="1" dirty="0" smtClean="0"/>
              <a:t>For further information contact:</a:t>
            </a:r>
          </a:p>
          <a:p>
            <a:pPr>
              <a:buNone/>
            </a:pPr>
            <a:r>
              <a:rPr lang="en-US" sz="2000" dirty="0" smtClean="0"/>
              <a:t>	</a:t>
            </a:r>
            <a:r>
              <a:rPr lang="en-US" sz="1800" b="1" dirty="0" smtClean="0"/>
              <a:t>Bill Crossman								</a:t>
            </a:r>
          </a:p>
          <a:p>
            <a:pPr>
              <a:buNone/>
            </a:pPr>
            <a:r>
              <a:rPr lang="en-US" sz="1800" b="1" dirty="0" smtClean="0"/>
              <a:t>	President and CEO		</a:t>
            </a:r>
          </a:p>
          <a:p>
            <a:pPr>
              <a:buNone/>
            </a:pPr>
            <a:r>
              <a:rPr lang="en-US" sz="1800" b="1" dirty="0" smtClean="0"/>
              <a:t>	Phoenix PharmaLabs, Inc.					</a:t>
            </a:r>
          </a:p>
          <a:p>
            <a:pPr>
              <a:buNone/>
            </a:pPr>
            <a:r>
              <a:rPr lang="en-US" sz="1800" b="1" dirty="0" smtClean="0"/>
              <a:t>	Tel: (860) 305-6955							</a:t>
            </a:r>
          </a:p>
          <a:p>
            <a:pPr>
              <a:buNone/>
            </a:pPr>
            <a:r>
              <a:rPr lang="en-US" sz="1800" b="1" dirty="0" smtClean="0"/>
              <a:t>	Email: </a:t>
            </a:r>
            <a:r>
              <a:rPr lang="en-US" sz="1800" b="1" dirty="0" smtClean="0">
                <a:hlinkClick r:id="rId4"/>
              </a:rPr>
              <a:t>bill@phoenixpharmalabs.com</a:t>
            </a:r>
            <a:r>
              <a:rPr lang="en-US" sz="1800" b="1" dirty="0" smtClean="0"/>
              <a:t>			</a:t>
            </a:r>
          </a:p>
          <a:p>
            <a:pPr>
              <a:buNone/>
            </a:pPr>
            <a:r>
              <a:rPr lang="en-US" sz="1800" b="1" dirty="0" smtClean="0"/>
              <a:t>	</a:t>
            </a:r>
            <a:r>
              <a:rPr lang="en-US" sz="1800" b="1" dirty="0" smtClean="0">
                <a:hlinkClick r:id="rId5"/>
              </a:rPr>
              <a:t>www.phoenixpharmalabs.com</a:t>
            </a:r>
            <a:endParaRPr lang="en-US" sz="1800" b="1" dirty="0" smtClean="0"/>
          </a:p>
          <a:p>
            <a:pPr>
              <a:buNone/>
            </a:pPr>
            <a:endParaRPr lang="en-US" sz="2000" dirty="0" smtClean="0"/>
          </a:p>
        </p:txBody>
      </p:sp>
      <p:sp>
        <p:nvSpPr>
          <p:cNvPr id="6" name="Slide Number Placeholder 5"/>
          <p:cNvSpPr>
            <a:spLocks noGrp="1"/>
          </p:cNvSpPr>
          <p:nvPr>
            <p:ph type="sldNum" sz="quarter" idx="12"/>
          </p:nvPr>
        </p:nvSpPr>
        <p:spPr/>
        <p:txBody>
          <a:bodyPr/>
          <a:lstStyle/>
          <a:p>
            <a:fld id="{29916048-D26C-8842-A71E-DF2FF4788236}"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a:bodyPr>
          <a:lstStyle/>
          <a:p>
            <a:r>
              <a:rPr lang="en-US" sz="4000" dirty="0" smtClean="0">
                <a:solidFill>
                  <a:srgbClr val="000090"/>
                </a:solidFill>
                <a:cs typeface="Times"/>
              </a:rPr>
              <a:t>The Problem</a:t>
            </a:r>
            <a:endParaRPr lang="en-US" sz="4000" dirty="0">
              <a:solidFill>
                <a:srgbClr val="000090"/>
              </a:solidFill>
              <a:cs typeface="Times"/>
            </a:endParaRPr>
          </a:p>
        </p:txBody>
      </p:sp>
      <p:sp>
        <p:nvSpPr>
          <p:cNvPr id="5"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800" dirty="0" smtClean="0"/>
              <a:t>Opioids are the oldest and most prescribed pain drugs. They are the most powerful analgesics for treatment of acute as well as chronic pain.</a:t>
            </a:r>
          </a:p>
          <a:p>
            <a:pPr marL="0" indent="0">
              <a:buNone/>
            </a:pPr>
            <a:endParaRPr lang="en-US" sz="700" dirty="0" smtClean="0"/>
          </a:p>
          <a:p>
            <a:pPr marL="0" indent="0">
              <a:buNone/>
            </a:pPr>
            <a:r>
              <a:rPr lang="en-US" sz="2800" dirty="0" smtClean="0"/>
              <a:t>However, their use is plagued by significant side effects:</a:t>
            </a:r>
          </a:p>
          <a:p>
            <a:pPr marL="1377950" lvl="1" indent="4763">
              <a:buFont typeface="Wingdings" pitchFamily="2" charset="2"/>
              <a:buChar char="§"/>
            </a:pPr>
            <a:r>
              <a:rPr lang="en-US" dirty="0" smtClean="0"/>
              <a:t>    Euphoria / Abuse &amp; Addiction</a:t>
            </a:r>
          </a:p>
          <a:p>
            <a:pPr marL="1379538" indent="0">
              <a:buFont typeface="Wingdings" pitchFamily="2" charset="2"/>
              <a:buChar char="§"/>
            </a:pPr>
            <a:r>
              <a:rPr lang="en-US" sz="2800" dirty="0" smtClean="0"/>
              <a:t> 	Respiratory </a:t>
            </a:r>
            <a:r>
              <a:rPr lang="en-US" sz="2800" dirty="0"/>
              <a:t>depression </a:t>
            </a:r>
            <a:endParaRPr lang="en-US" sz="2800" dirty="0" smtClean="0"/>
          </a:p>
          <a:p>
            <a:pPr marL="1379538" indent="0">
              <a:buFont typeface="Wingdings" pitchFamily="2" charset="2"/>
              <a:buChar char="§"/>
            </a:pPr>
            <a:r>
              <a:rPr lang="en-US" sz="2800" dirty="0" smtClean="0"/>
              <a:t>    </a:t>
            </a:r>
            <a:r>
              <a:rPr lang="en-US" sz="2800" dirty="0"/>
              <a:t>Constipation</a:t>
            </a:r>
            <a:endParaRPr lang="en-US" sz="2800" dirty="0" smtClean="0"/>
          </a:p>
          <a:p>
            <a:pPr marL="1379538" indent="0">
              <a:buFont typeface="Wingdings" pitchFamily="2" charset="2"/>
              <a:buChar char="§"/>
            </a:pPr>
            <a:r>
              <a:rPr lang="en-US" sz="2800" dirty="0" smtClean="0"/>
              <a:t> 	Death</a:t>
            </a:r>
          </a:p>
          <a:p>
            <a:pPr marL="0" lvl="1" indent="0">
              <a:buNone/>
            </a:pPr>
            <a:endParaRPr lang="en-US" sz="900" dirty="0" smtClean="0"/>
          </a:p>
          <a:p>
            <a:pPr marL="0" lvl="1" indent="0" algn="ctr">
              <a:buNone/>
            </a:pPr>
            <a:fld id="{E95097C3-2CA4-4697-BAA1-A349553BD484}" type="slidenum">
              <a:rPr lang="en-US" sz="1200" smtClean="0"/>
              <a:pPr marL="0" lvl="1" indent="0" algn="ctr">
                <a:buNone/>
              </a:pPr>
              <a:t>2</a:t>
            </a:fld>
            <a:endParaRPr lang="en-US" sz="1200" dirty="0"/>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0264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a:bodyPr>
          <a:lstStyle/>
          <a:p>
            <a:r>
              <a:rPr lang="en-US" sz="4000" dirty="0" smtClean="0">
                <a:solidFill>
                  <a:srgbClr val="000090"/>
                </a:solidFill>
                <a:cs typeface="Times"/>
              </a:rPr>
              <a:t>The Problem</a:t>
            </a:r>
            <a:endParaRPr lang="en-US" sz="4000" dirty="0">
              <a:solidFill>
                <a:srgbClr val="000090"/>
              </a:solidFill>
              <a:cs typeface="Times"/>
            </a:endParaRPr>
          </a:p>
        </p:txBody>
      </p:sp>
      <p:sp>
        <p:nvSpPr>
          <p:cNvPr id="5" name="Content Placeholder 2"/>
          <p:cNvSpPr>
            <a:spLocks noGrp="1"/>
          </p:cNvSpPr>
          <p:nvPr>
            <p:ph idx="1"/>
          </p:nvPr>
        </p:nvSpPr>
        <p:spPr>
          <a:xfrm>
            <a:off x="457200" y="1600200"/>
            <a:ext cx="8229600" cy="4525963"/>
          </a:xfrm>
        </p:spPr>
        <p:txBody>
          <a:bodyPr>
            <a:normAutofit/>
          </a:bodyPr>
          <a:lstStyle/>
          <a:p>
            <a:pPr marL="0" lvl="1" indent="0">
              <a:buNone/>
            </a:pPr>
            <a:r>
              <a:rPr lang="en-US" sz="2400" b="1" dirty="0" smtClean="0"/>
              <a:t>From the CDC mortality report released in February, 2011:</a:t>
            </a:r>
          </a:p>
          <a:p>
            <a:pPr marL="0" lvl="1" indent="0">
              <a:buNone/>
            </a:pPr>
            <a:r>
              <a:rPr lang="en-US" sz="2400" dirty="0" smtClean="0"/>
              <a:t>Death rates in the U.S. have declined over the past ten years for all major causes of death - </a:t>
            </a:r>
            <a:r>
              <a:rPr lang="en-US" sz="2400" u="sng" dirty="0" smtClean="0"/>
              <a:t>except for death from prescription opioid abuse</a:t>
            </a:r>
            <a:r>
              <a:rPr lang="en-US" sz="2400" dirty="0" smtClean="0"/>
              <a:t>.  “It is a major public health problem that is getting worse, and getting worse rapidly. “</a:t>
            </a:r>
          </a:p>
          <a:p>
            <a:pPr marL="0" lvl="1" indent="0">
              <a:buNone/>
            </a:pPr>
            <a:endParaRPr lang="en-US" sz="1800" b="1" dirty="0" smtClean="0"/>
          </a:p>
          <a:p>
            <a:pPr marL="0" lvl="1" indent="0">
              <a:buNone/>
            </a:pPr>
            <a:r>
              <a:rPr lang="en-US" sz="2300" b="1" dirty="0" smtClean="0"/>
              <a:t>From follow-up reports by the CDC from 2012 to 2014:</a:t>
            </a:r>
          </a:p>
          <a:p>
            <a:pPr marL="0" lvl="1" indent="0">
              <a:buNone/>
            </a:pPr>
            <a:r>
              <a:rPr lang="en-US" sz="2400" dirty="0" smtClean="0"/>
              <a:t>More than 2 million Americans are addicted to opioids. The epidemic of overdoses of opioid pain relievers (OPRs) has continued to worsen. OPR deaths now represent nearly 75% of all prescription drug overdose deaths. </a:t>
            </a:r>
            <a:endParaRPr lang="en-US" sz="1200" dirty="0"/>
          </a:p>
        </p:txBody>
      </p:sp>
      <p:sp>
        <p:nvSpPr>
          <p:cNvPr id="6" name="Slide Number Placeholder 5"/>
          <p:cNvSpPr>
            <a:spLocks noGrp="1"/>
          </p:cNvSpPr>
          <p:nvPr>
            <p:ph type="sldNum" sz="quarter" idx="12"/>
          </p:nvPr>
        </p:nvSpPr>
        <p:spPr/>
        <p:txBody>
          <a:bodyPr/>
          <a:lstStyle/>
          <a:p>
            <a:fld id="{29916048-D26C-8842-A71E-DF2FF4788236}"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914400"/>
          </a:xfrm>
        </p:spPr>
        <p:txBody>
          <a:bodyPr>
            <a:normAutofit/>
          </a:bodyPr>
          <a:lstStyle/>
          <a:p>
            <a:r>
              <a:rPr lang="en-US" sz="4000" dirty="0" smtClean="0">
                <a:solidFill>
                  <a:srgbClr val="000090"/>
                </a:solidFill>
                <a:cs typeface="Times"/>
              </a:rPr>
              <a:t>The Solution: Phoenix PPL-103</a:t>
            </a:r>
            <a:endParaRPr lang="en-US" sz="4000" dirty="0">
              <a:solidFill>
                <a:srgbClr val="000090"/>
              </a:solidFill>
              <a:cs typeface="Times"/>
            </a:endParaRPr>
          </a:p>
        </p:txBody>
      </p:sp>
      <p:sp>
        <p:nvSpPr>
          <p:cNvPr id="5" name="Content Placeholder 2"/>
          <p:cNvSpPr>
            <a:spLocks noGrp="1"/>
          </p:cNvSpPr>
          <p:nvPr>
            <p:ph idx="1"/>
          </p:nvPr>
        </p:nvSpPr>
        <p:spPr>
          <a:xfrm>
            <a:off x="457200" y="1600200"/>
            <a:ext cx="8382000" cy="4495800"/>
          </a:xfrm>
        </p:spPr>
        <p:txBody>
          <a:bodyPr>
            <a:noAutofit/>
          </a:bodyPr>
          <a:lstStyle/>
          <a:p>
            <a:pPr>
              <a:buFont typeface="Wingdings" charset="2"/>
              <a:buChar char="ü"/>
            </a:pPr>
            <a:r>
              <a:rPr lang="en-US" sz="2400" b="1" dirty="0" smtClean="0"/>
              <a:t>Robust analgesic potency </a:t>
            </a:r>
            <a:r>
              <a:rPr lang="en-US" sz="2400" dirty="0" smtClean="0"/>
              <a:t>– 10-20x stronger than morphine</a:t>
            </a:r>
          </a:p>
          <a:p>
            <a:pPr>
              <a:buFont typeface="Wingdings" charset="2"/>
              <a:buChar char="ü"/>
            </a:pPr>
            <a:r>
              <a:rPr lang="en-US" sz="2400" b="1" dirty="0"/>
              <a:t>N</a:t>
            </a:r>
            <a:r>
              <a:rPr lang="en-US" sz="2400" b="1" dirty="0" smtClean="0"/>
              <a:t>o euphoria / abuse &amp; addiction</a:t>
            </a:r>
          </a:p>
          <a:p>
            <a:pPr>
              <a:buFont typeface="Wingdings" charset="2"/>
              <a:buChar char="ü"/>
            </a:pPr>
            <a:r>
              <a:rPr lang="en-US" sz="2400" b="1" dirty="0" smtClean="0"/>
              <a:t>No dysphoria</a:t>
            </a:r>
          </a:p>
          <a:p>
            <a:pPr>
              <a:buFont typeface="Wingdings" charset="2"/>
              <a:buChar char="ü"/>
            </a:pPr>
            <a:r>
              <a:rPr lang="en-US" sz="2400" b="1" dirty="0" smtClean="0"/>
              <a:t>No death from overdose</a:t>
            </a:r>
            <a:r>
              <a:rPr lang="en-US" sz="2400" dirty="0" smtClean="0"/>
              <a:t> (even at 350x dose)</a:t>
            </a:r>
          </a:p>
          <a:p>
            <a:pPr>
              <a:buFont typeface="Wingdings" charset="2"/>
              <a:buChar char="ü"/>
            </a:pPr>
            <a:r>
              <a:rPr lang="en-US" sz="2400" b="1" dirty="0" smtClean="0"/>
              <a:t>No significant constipation</a:t>
            </a:r>
            <a:r>
              <a:rPr lang="en-US" sz="2400" dirty="0" smtClean="0"/>
              <a:t> (even at 350x dose)</a:t>
            </a:r>
          </a:p>
          <a:p>
            <a:pPr marL="0" indent="0">
              <a:buNone/>
            </a:pPr>
            <a:endParaRPr lang="en-US" sz="2200" b="1" dirty="0"/>
          </a:p>
          <a:p>
            <a:pPr marL="0" indent="0">
              <a:buNone/>
            </a:pPr>
            <a:r>
              <a:rPr lang="en-US" sz="2100" b="1" dirty="0" smtClean="0"/>
              <a:t>From </a:t>
            </a:r>
            <a:r>
              <a:rPr lang="en-US" sz="2100" b="1" u="sng" dirty="0" smtClean="0"/>
              <a:t>Jain’s Pain Therapeutics</a:t>
            </a:r>
            <a:r>
              <a:rPr lang="en-US" sz="2100" b="1" dirty="0" smtClean="0"/>
              <a:t>:</a:t>
            </a:r>
            <a:r>
              <a:rPr lang="en-US" sz="2100" b="1" dirty="0"/>
              <a:t> </a:t>
            </a:r>
            <a:r>
              <a:rPr lang="en-US" sz="2100" b="1" dirty="0" smtClean="0"/>
              <a:t>“Phoenix [PharmaLabs </a:t>
            </a:r>
            <a:r>
              <a:rPr lang="en-US" sz="2100" b="1" dirty="0" err="1" smtClean="0"/>
              <a:t>Inc</a:t>
            </a:r>
            <a:r>
              <a:rPr lang="en-US" sz="2100" b="1" dirty="0" smtClean="0"/>
              <a:t>] </a:t>
            </a:r>
            <a:r>
              <a:rPr lang="en-US" sz="2100" dirty="0" smtClean="0"/>
              <a:t>is developing a new class of opioids with partial Mu/Delta/Kappa-receptor activity allowing them to be moderately active at all three pain receptors.  </a:t>
            </a:r>
            <a:r>
              <a:rPr lang="en-US" sz="2100" b="1" dirty="0" smtClean="0">
                <a:solidFill>
                  <a:srgbClr val="FF0000"/>
                </a:solidFill>
              </a:rPr>
              <a:t>This balanced partial activity appears to allow full pain relief while eliminating or reducing such side effects as respiratory depression and addiction...”</a:t>
            </a:r>
          </a:p>
          <a:p>
            <a:pPr marL="0" indent="0">
              <a:buNone/>
            </a:pPr>
            <a:endParaRPr lang="en-US" sz="2000" dirty="0" smtClean="0"/>
          </a:p>
          <a:p>
            <a:pPr marL="0" indent="0" algn="ctr">
              <a:buNone/>
            </a:pPr>
            <a:fld id="{C905B712-5414-47C0-A366-BB232E095096}" type="slidenum">
              <a:rPr lang="en-US" sz="1200" b="1" smtClean="0">
                <a:solidFill>
                  <a:schemeClr val="tx1"/>
                </a:solidFill>
              </a:rPr>
              <a:pPr marL="0" indent="0" algn="ctr">
                <a:buNone/>
              </a:pPr>
              <a:t>4</a:t>
            </a:fld>
            <a:endParaRPr lang="en-US" sz="1200" b="1" dirty="0"/>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030831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944562"/>
          </a:xfrm>
        </p:spPr>
        <p:txBody>
          <a:bodyPr>
            <a:normAutofit/>
          </a:bodyPr>
          <a:lstStyle/>
          <a:p>
            <a:r>
              <a:rPr lang="en-US" sz="4000" dirty="0" smtClean="0">
                <a:solidFill>
                  <a:srgbClr val="000090"/>
                </a:solidFill>
                <a:cs typeface="Times"/>
              </a:rPr>
              <a:t>The Unique Profile of PPL Drugs</a:t>
            </a:r>
            <a:endParaRPr lang="en-US" sz="4000" dirty="0">
              <a:solidFill>
                <a:srgbClr val="000090"/>
              </a:solidFill>
              <a:cs typeface="Times"/>
            </a:endParaRPr>
          </a:p>
        </p:txBody>
      </p:sp>
      <p:sp>
        <p:nvSpPr>
          <p:cNvPr id="7" name="Content Placeholder 6"/>
          <p:cNvSpPr>
            <a:spLocks noGrp="1"/>
          </p:cNvSpPr>
          <p:nvPr>
            <p:ph idx="1"/>
          </p:nvPr>
        </p:nvSpPr>
        <p:spPr>
          <a:xfrm>
            <a:off x="444500" y="1752600"/>
            <a:ext cx="8229600" cy="4419600"/>
          </a:xfrm>
        </p:spPr>
        <p:txBody>
          <a:bodyPr>
            <a:normAutofit fontScale="92500"/>
          </a:bodyPr>
          <a:lstStyle/>
          <a:p>
            <a:pPr>
              <a:buFont typeface="Wingdings" pitchFamily="2" charset="2"/>
              <a:buChar char="§"/>
            </a:pPr>
            <a:r>
              <a:rPr lang="en-US" sz="3000" dirty="0" smtClean="0"/>
              <a:t>High binding affinity at all </a:t>
            </a:r>
            <a:r>
              <a:rPr lang="en-US" sz="3000" dirty="0" smtClean="0"/>
              <a:t>three opioid receptors</a:t>
            </a:r>
            <a:endParaRPr lang="en-US" sz="3000" dirty="0" smtClean="0"/>
          </a:p>
          <a:p>
            <a:pPr>
              <a:buNone/>
            </a:pPr>
            <a:endParaRPr lang="en-US" sz="800" dirty="0" smtClean="0"/>
          </a:p>
          <a:p>
            <a:pPr>
              <a:buFont typeface="Wingdings" pitchFamily="2" charset="2"/>
              <a:buChar char="§"/>
            </a:pPr>
            <a:r>
              <a:rPr lang="en-US" sz="3000" dirty="0" smtClean="0"/>
              <a:t>Partial agonist / antagonist activity</a:t>
            </a:r>
          </a:p>
          <a:p>
            <a:pPr>
              <a:buFont typeface="Wingdings" pitchFamily="2" charset="2"/>
              <a:buChar char="§"/>
            </a:pPr>
            <a:endParaRPr lang="en-US" sz="800" dirty="0" smtClean="0"/>
          </a:p>
          <a:p>
            <a:pPr>
              <a:buFont typeface="Wingdings" pitchFamily="2" charset="2"/>
              <a:buChar char="§"/>
            </a:pPr>
            <a:r>
              <a:rPr lang="en-US" sz="3000" dirty="0"/>
              <a:t>M</a:t>
            </a:r>
            <a:r>
              <a:rPr lang="en-US" sz="3000" dirty="0" smtClean="0"/>
              <a:t>ore balanced receptor activity than other opioids </a:t>
            </a:r>
          </a:p>
          <a:p>
            <a:pPr>
              <a:buFont typeface="Wingdings" pitchFamily="2" charset="2"/>
              <a:buChar char="§"/>
            </a:pPr>
            <a:endParaRPr lang="en-US" sz="800" dirty="0" smtClean="0"/>
          </a:p>
          <a:p>
            <a:pPr>
              <a:buFont typeface="Wingdings" pitchFamily="2" charset="2"/>
              <a:buChar char="§"/>
            </a:pPr>
            <a:r>
              <a:rPr lang="en-US" sz="3000" dirty="0" smtClean="0"/>
              <a:t>Mu antagonist with weak partial agonist activity</a:t>
            </a:r>
          </a:p>
          <a:p>
            <a:pPr>
              <a:buFont typeface="Wingdings" pitchFamily="2" charset="2"/>
              <a:buChar char="§"/>
            </a:pPr>
            <a:endParaRPr lang="en-US" sz="800" dirty="0" smtClean="0"/>
          </a:p>
          <a:p>
            <a:pPr>
              <a:buFont typeface="Wingdings" pitchFamily="2" charset="2"/>
              <a:buChar char="§"/>
            </a:pPr>
            <a:r>
              <a:rPr lang="en-US" sz="3000" dirty="0" smtClean="0"/>
              <a:t>Relatively high, but not full, kappa agonist activity</a:t>
            </a:r>
          </a:p>
          <a:p>
            <a:pPr>
              <a:buNone/>
            </a:pPr>
            <a:endParaRPr lang="en-US" sz="800" dirty="0" smtClean="0"/>
          </a:p>
          <a:p>
            <a:pPr>
              <a:buFont typeface="Wingdings" pitchFamily="2" charset="2"/>
              <a:buChar char="§"/>
            </a:pPr>
            <a:r>
              <a:rPr lang="en-US" sz="3000" dirty="0" smtClean="0"/>
              <a:t>Moderate delta activity</a:t>
            </a:r>
          </a:p>
          <a:p>
            <a:pPr marL="0" indent="0">
              <a:buNone/>
            </a:pPr>
            <a:endParaRPr lang="en-US" sz="1900" dirty="0" smtClean="0"/>
          </a:p>
          <a:p>
            <a:pPr algn="ctr">
              <a:buNone/>
            </a:pPr>
            <a:fld id="{DB232B08-8B01-44DE-9A3F-E22BFE9A83F5}" type="slidenum">
              <a:rPr lang="en-US" sz="1200" smtClean="0"/>
              <a:pPr algn="ctr">
                <a:buNone/>
              </a:pPr>
              <a:t>5</a:t>
            </a:fld>
            <a:endParaRPr lang="en-US" sz="1200" dirty="0"/>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70821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31800" y="609600"/>
            <a:ext cx="8229600" cy="685800"/>
          </a:xfrm>
        </p:spPr>
        <p:txBody>
          <a:bodyPr>
            <a:normAutofit/>
          </a:bodyPr>
          <a:lstStyle/>
          <a:p>
            <a:r>
              <a:rPr lang="en-US" sz="3600" dirty="0" smtClean="0">
                <a:solidFill>
                  <a:srgbClr val="000090"/>
                </a:solidFill>
                <a:cs typeface="Times"/>
              </a:rPr>
              <a:t>PPL-103 Profile  </a:t>
            </a:r>
            <a:endParaRPr lang="en-US" sz="3600" dirty="0">
              <a:solidFill>
                <a:srgbClr val="000090"/>
              </a:solidFill>
              <a:cs typeface="Time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708130"/>
              </p:ext>
            </p:extLst>
          </p:nvPr>
        </p:nvGraphicFramePr>
        <p:xfrm>
          <a:off x="304800" y="1600200"/>
          <a:ext cx="8534400" cy="2664321"/>
        </p:xfrm>
        <a:graphic>
          <a:graphicData uri="http://schemas.openxmlformats.org/drawingml/2006/table">
            <a:tbl>
              <a:tblPr firstRow="1" bandRow="1">
                <a:effectLst/>
                <a:tableStyleId>{5C22544A-7EE6-4342-B048-85BDC9FD1C3A}</a:tableStyleId>
              </a:tblPr>
              <a:tblGrid>
                <a:gridCol w="4572000"/>
                <a:gridCol w="1295400"/>
                <a:gridCol w="1600200"/>
                <a:gridCol w="1066800"/>
              </a:tblGrid>
              <a:tr h="370840">
                <a:tc>
                  <a:txBody>
                    <a:bodyPr/>
                    <a:lstStyle/>
                    <a:p>
                      <a:pPr algn="ctr"/>
                      <a:r>
                        <a:rPr lang="en-US" dirty="0" smtClean="0"/>
                        <a:t>Characteristic</a:t>
                      </a:r>
                      <a:endParaRPr lang="en-US" dirty="0"/>
                    </a:p>
                  </a:txBody>
                  <a:tcPr/>
                </a:tc>
                <a:tc>
                  <a:txBody>
                    <a:bodyPr/>
                    <a:lstStyle/>
                    <a:p>
                      <a:pPr algn="ctr"/>
                      <a:r>
                        <a:rPr lang="en-US" dirty="0" smtClean="0"/>
                        <a:t>Mu</a:t>
                      </a:r>
                      <a:r>
                        <a:rPr lang="en-US" baseline="0" dirty="0" smtClean="0"/>
                        <a:t> Opioids</a:t>
                      </a:r>
                      <a:endParaRPr lang="en-US" dirty="0"/>
                    </a:p>
                  </a:txBody>
                  <a:tcPr/>
                </a:tc>
                <a:tc>
                  <a:txBody>
                    <a:bodyPr/>
                    <a:lstStyle/>
                    <a:p>
                      <a:pPr algn="ctr"/>
                      <a:r>
                        <a:rPr lang="en-US" dirty="0" smtClean="0"/>
                        <a:t>Kappa</a:t>
                      </a:r>
                      <a:r>
                        <a:rPr lang="en-US" baseline="0" dirty="0" smtClean="0"/>
                        <a:t> Opioids</a:t>
                      </a:r>
                      <a:endParaRPr lang="en-US" dirty="0"/>
                    </a:p>
                  </a:txBody>
                  <a:tcPr/>
                </a:tc>
                <a:tc>
                  <a:txBody>
                    <a:bodyPr/>
                    <a:lstStyle/>
                    <a:p>
                      <a:pPr algn="ctr"/>
                      <a:r>
                        <a:rPr lang="en-US" dirty="0" smtClean="0"/>
                        <a:t>PPL-103</a:t>
                      </a:r>
                      <a:endParaRPr lang="en-US" dirty="0"/>
                    </a:p>
                  </a:txBody>
                  <a:tcPr/>
                </a:tc>
              </a:tr>
              <a:tr h="266561">
                <a:tc>
                  <a:txBody>
                    <a:bodyPr/>
                    <a:lstStyle/>
                    <a:p>
                      <a:pPr algn="l"/>
                      <a:r>
                        <a:rPr lang="en-US" dirty="0" smtClean="0"/>
                        <a:t>Significant</a:t>
                      </a:r>
                      <a:r>
                        <a:rPr lang="en-US" baseline="0" dirty="0" smtClean="0"/>
                        <a:t> Self-Administration / CPP (Euphoria)</a:t>
                      </a:r>
                      <a:endParaRPr lang="en-US" dirty="0"/>
                    </a:p>
                  </a:txBody>
                  <a:tcPr/>
                </a:tc>
                <a:tc>
                  <a:txBody>
                    <a:bodyPr/>
                    <a:lstStyle/>
                    <a:p>
                      <a:pPr algn="ctr"/>
                      <a:r>
                        <a:rPr lang="en-US" dirty="0" smtClean="0"/>
                        <a:t>Yes</a:t>
                      </a:r>
                      <a:endParaRPr lang="en-US" dirty="0"/>
                    </a:p>
                  </a:txBody>
                  <a:tcPr>
                    <a:solidFill>
                      <a:srgbClr val="FF2C2E"/>
                    </a:solidFill>
                  </a:tcPr>
                </a:tc>
                <a:tc>
                  <a:txBody>
                    <a:bodyPr/>
                    <a:lstStyle/>
                    <a:p>
                      <a:pPr algn="ctr"/>
                      <a:r>
                        <a:rPr lang="en-US" dirty="0" smtClean="0"/>
                        <a:t>No</a:t>
                      </a:r>
                      <a:endParaRPr lang="en-US" dirty="0"/>
                    </a:p>
                  </a:txBody>
                  <a:tcPr>
                    <a:solidFill>
                      <a:srgbClr val="61BB55"/>
                    </a:solidFill>
                  </a:tcPr>
                </a:tc>
                <a:tc>
                  <a:txBody>
                    <a:bodyPr/>
                    <a:lstStyle/>
                    <a:p>
                      <a:pPr algn="ctr"/>
                      <a:r>
                        <a:rPr lang="en-US" dirty="0" smtClean="0"/>
                        <a:t>No</a:t>
                      </a:r>
                      <a:endParaRPr lang="en-US" dirty="0"/>
                    </a:p>
                  </a:txBody>
                  <a:tcPr>
                    <a:solidFill>
                      <a:srgbClr val="61BB55"/>
                    </a:solidFill>
                  </a:tcPr>
                </a:tc>
              </a:tr>
              <a:tr h="2818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Significant</a:t>
                      </a:r>
                      <a:r>
                        <a:rPr lang="en-US" baseline="0" dirty="0" smtClean="0"/>
                        <a:t> CPA (Dysphoria)</a:t>
                      </a:r>
                      <a:endParaRPr lang="en-US" dirty="0" smtClean="0"/>
                    </a:p>
                  </a:txBody>
                  <a:tcPr/>
                </a:tc>
                <a:tc>
                  <a:txBody>
                    <a:bodyPr/>
                    <a:lstStyle/>
                    <a:p>
                      <a:pPr algn="ctr"/>
                      <a:r>
                        <a:rPr lang="en-US" dirty="0" smtClean="0"/>
                        <a:t>No</a:t>
                      </a:r>
                      <a:endParaRPr lang="en-US" dirty="0"/>
                    </a:p>
                  </a:txBody>
                  <a:tcPr>
                    <a:solidFill>
                      <a:srgbClr val="61BB55"/>
                    </a:solidFill>
                  </a:tcPr>
                </a:tc>
                <a:tc>
                  <a:txBody>
                    <a:bodyPr/>
                    <a:lstStyle/>
                    <a:p>
                      <a:pPr algn="ctr"/>
                      <a:r>
                        <a:rPr lang="en-US" dirty="0" smtClean="0"/>
                        <a:t>Yes</a:t>
                      </a:r>
                      <a:endParaRPr lang="en-US" dirty="0"/>
                    </a:p>
                  </a:txBody>
                  <a:tcPr>
                    <a:solidFill>
                      <a:srgbClr val="FF2C2E"/>
                    </a:solidFill>
                  </a:tcPr>
                </a:tc>
                <a:tc>
                  <a:txBody>
                    <a:bodyPr/>
                    <a:lstStyle/>
                    <a:p>
                      <a:pPr algn="ctr"/>
                      <a:r>
                        <a:rPr lang="en-US" dirty="0" smtClean="0"/>
                        <a:t>No</a:t>
                      </a:r>
                      <a:endParaRPr lang="en-US" dirty="0"/>
                    </a:p>
                  </a:txBody>
                  <a:tcPr>
                    <a:solidFill>
                      <a:srgbClr val="61BB55"/>
                    </a:solidFill>
                  </a:tcPr>
                </a:tc>
              </a:tr>
              <a:tr h="449441">
                <a:tc>
                  <a:txBody>
                    <a:bodyPr/>
                    <a:lstStyle/>
                    <a:p>
                      <a:pPr algn="l"/>
                      <a:r>
                        <a:rPr lang="en-US" dirty="0" smtClean="0"/>
                        <a:t>Lethal</a:t>
                      </a:r>
                      <a:r>
                        <a:rPr lang="en-US" baseline="0" dirty="0" smtClean="0"/>
                        <a:t> Respiratory Depression at High Dosage</a:t>
                      </a:r>
                      <a:endParaRPr lang="en-US" dirty="0" smtClean="0"/>
                    </a:p>
                  </a:txBody>
                  <a:tcPr/>
                </a:tc>
                <a:tc>
                  <a:txBody>
                    <a:bodyPr/>
                    <a:lstStyle/>
                    <a:p>
                      <a:pPr algn="ctr"/>
                      <a:r>
                        <a:rPr lang="en-US" dirty="0" smtClean="0"/>
                        <a:t>Yes</a:t>
                      </a:r>
                      <a:endParaRPr lang="en-US" dirty="0"/>
                    </a:p>
                  </a:txBody>
                  <a:tcPr>
                    <a:solidFill>
                      <a:srgbClr val="FF2C2E"/>
                    </a:solidFill>
                  </a:tcPr>
                </a:tc>
                <a:tc>
                  <a:txBody>
                    <a:bodyPr/>
                    <a:lstStyle/>
                    <a:p>
                      <a:pPr algn="ctr"/>
                      <a:r>
                        <a:rPr lang="en-US" dirty="0" smtClean="0"/>
                        <a:t>No</a:t>
                      </a:r>
                      <a:endParaRPr lang="en-US" dirty="0"/>
                    </a:p>
                  </a:txBody>
                  <a:tcPr>
                    <a:solidFill>
                      <a:srgbClr val="61BB55"/>
                    </a:solidFill>
                  </a:tcPr>
                </a:tc>
                <a:tc>
                  <a:txBody>
                    <a:bodyPr/>
                    <a:lstStyle/>
                    <a:p>
                      <a:pPr algn="ctr"/>
                      <a:r>
                        <a:rPr lang="en-US" dirty="0" smtClean="0"/>
                        <a:t>No</a:t>
                      </a:r>
                      <a:endParaRPr lang="en-US" dirty="0"/>
                    </a:p>
                  </a:txBody>
                  <a:tcPr>
                    <a:solidFill>
                      <a:srgbClr val="61BB55"/>
                    </a:solidFill>
                  </a:tcPr>
                </a:tc>
              </a:tr>
              <a:tr h="370840">
                <a:tc>
                  <a:txBody>
                    <a:bodyPr/>
                    <a:lstStyle/>
                    <a:p>
                      <a:pPr algn="l"/>
                      <a:r>
                        <a:rPr lang="en-US" dirty="0" smtClean="0"/>
                        <a:t>Significant</a:t>
                      </a:r>
                      <a:r>
                        <a:rPr lang="en-US" baseline="0" dirty="0" smtClean="0"/>
                        <a:t> Constipation</a:t>
                      </a:r>
                      <a:endParaRPr lang="en-US" dirty="0"/>
                    </a:p>
                  </a:txBody>
                  <a:tcPr/>
                </a:tc>
                <a:tc>
                  <a:txBody>
                    <a:bodyPr/>
                    <a:lstStyle/>
                    <a:p>
                      <a:pPr algn="ctr"/>
                      <a:r>
                        <a:rPr lang="en-US" dirty="0" smtClean="0"/>
                        <a:t>Yes</a:t>
                      </a:r>
                      <a:endParaRPr lang="en-US" dirty="0"/>
                    </a:p>
                  </a:txBody>
                  <a:tcPr>
                    <a:solidFill>
                      <a:srgbClr val="FF2C2E"/>
                    </a:solidFill>
                  </a:tcPr>
                </a:tc>
                <a:tc>
                  <a:txBody>
                    <a:bodyPr/>
                    <a:lstStyle/>
                    <a:p>
                      <a:pPr algn="ctr"/>
                      <a:r>
                        <a:rPr lang="en-US" dirty="0" smtClean="0"/>
                        <a:t>No</a:t>
                      </a:r>
                      <a:endParaRPr lang="en-US" dirty="0"/>
                    </a:p>
                  </a:txBody>
                  <a:tcPr>
                    <a:solidFill>
                      <a:srgbClr val="61BB55"/>
                    </a:solidFill>
                  </a:tcPr>
                </a:tc>
                <a:tc>
                  <a:txBody>
                    <a:bodyPr/>
                    <a:lstStyle/>
                    <a:p>
                      <a:pPr algn="ctr"/>
                      <a:r>
                        <a:rPr lang="en-US" dirty="0" smtClean="0"/>
                        <a:t>No</a:t>
                      </a:r>
                      <a:endParaRPr lang="en-US" dirty="0"/>
                    </a:p>
                  </a:txBody>
                  <a:tcPr>
                    <a:solidFill>
                      <a:srgbClr val="61BB55"/>
                    </a:solidFill>
                  </a:tcPr>
                </a:tc>
              </a:tr>
              <a:tr h="370840">
                <a:tc>
                  <a:txBody>
                    <a:bodyPr/>
                    <a:lstStyle/>
                    <a:p>
                      <a:pPr algn="l"/>
                      <a:r>
                        <a:rPr lang="en-US" dirty="0" smtClean="0"/>
                        <a:t>Withdrawal</a:t>
                      </a:r>
                      <a:r>
                        <a:rPr lang="en-US" baseline="0" dirty="0" smtClean="0"/>
                        <a:t> Symptoms</a:t>
                      </a:r>
                      <a:endParaRPr lang="en-US" dirty="0"/>
                    </a:p>
                  </a:txBody>
                  <a:tcPr/>
                </a:tc>
                <a:tc>
                  <a:txBody>
                    <a:bodyPr/>
                    <a:lstStyle/>
                    <a:p>
                      <a:pPr algn="ctr"/>
                      <a:r>
                        <a:rPr lang="en-US" dirty="0" smtClean="0"/>
                        <a:t>Severe</a:t>
                      </a:r>
                      <a:endParaRPr lang="en-US" dirty="0"/>
                    </a:p>
                  </a:txBody>
                  <a:tcPr>
                    <a:solidFill>
                      <a:srgbClr val="FF2C2E"/>
                    </a:solidFill>
                  </a:tcPr>
                </a:tc>
                <a:tc>
                  <a:txBody>
                    <a:bodyPr/>
                    <a:lstStyle/>
                    <a:p>
                      <a:pPr algn="ctr"/>
                      <a:r>
                        <a:rPr lang="en-US" dirty="0" smtClean="0"/>
                        <a:t>No</a:t>
                      </a:r>
                      <a:endParaRPr lang="en-US" dirty="0"/>
                    </a:p>
                  </a:txBody>
                  <a:tcPr>
                    <a:solidFill>
                      <a:srgbClr val="61BB55"/>
                    </a:solidFill>
                  </a:tcPr>
                </a:tc>
                <a:tc>
                  <a:txBody>
                    <a:bodyPr/>
                    <a:lstStyle/>
                    <a:p>
                      <a:pPr algn="ctr"/>
                      <a:r>
                        <a:rPr lang="en-US" dirty="0" smtClean="0"/>
                        <a:t>No</a:t>
                      </a:r>
                      <a:endParaRPr lang="en-US" dirty="0"/>
                    </a:p>
                  </a:txBody>
                  <a:tcPr>
                    <a:solidFill>
                      <a:srgbClr val="61BB55"/>
                    </a:solidFill>
                  </a:tcPr>
                </a:tc>
              </a:tr>
              <a:tr h="370840">
                <a:tc>
                  <a:txBody>
                    <a:bodyPr/>
                    <a:lstStyle/>
                    <a:p>
                      <a:pPr algn="l"/>
                      <a:r>
                        <a:rPr lang="en-US" dirty="0" smtClean="0"/>
                        <a:t>Sustains</a:t>
                      </a:r>
                      <a:r>
                        <a:rPr lang="en-US" baseline="0" dirty="0" smtClean="0"/>
                        <a:t> Without Opiate Withdrawal</a:t>
                      </a:r>
                      <a:endParaRPr lang="en-US" dirty="0"/>
                    </a:p>
                  </a:txBody>
                  <a:tcPr/>
                </a:tc>
                <a:tc>
                  <a:txBody>
                    <a:bodyPr/>
                    <a:lstStyle/>
                    <a:p>
                      <a:pPr algn="ctr"/>
                      <a:r>
                        <a:rPr lang="en-US" dirty="0" smtClean="0"/>
                        <a:t>Yes</a:t>
                      </a:r>
                      <a:endParaRPr lang="en-US" dirty="0"/>
                    </a:p>
                  </a:txBody>
                  <a:tcPr>
                    <a:solidFill>
                      <a:srgbClr val="61BB55"/>
                    </a:solidFill>
                  </a:tcPr>
                </a:tc>
                <a:tc>
                  <a:txBody>
                    <a:bodyPr/>
                    <a:lstStyle/>
                    <a:p>
                      <a:pPr algn="ctr"/>
                      <a:r>
                        <a:rPr lang="en-US" dirty="0" smtClean="0"/>
                        <a:t>No</a:t>
                      </a:r>
                      <a:endParaRPr lang="en-US" dirty="0"/>
                    </a:p>
                  </a:txBody>
                  <a:tcPr>
                    <a:solidFill>
                      <a:srgbClr val="FF2C2E"/>
                    </a:solidFill>
                  </a:tcPr>
                </a:tc>
                <a:tc>
                  <a:txBody>
                    <a:bodyPr/>
                    <a:lstStyle/>
                    <a:p>
                      <a:pPr algn="ctr"/>
                      <a:r>
                        <a:rPr lang="en-US" dirty="0" smtClean="0"/>
                        <a:t>Yes</a:t>
                      </a:r>
                      <a:endParaRPr lang="en-US" dirty="0"/>
                    </a:p>
                  </a:txBody>
                  <a:tcPr>
                    <a:solidFill>
                      <a:srgbClr val="61BB55"/>
                    </a:solidFill>
                  </a:tcPr>
                </a:tc>
              </a:tr>
            </a:tbl>
          </a:graphicData>
        </a:graphic>
      </p:graphicFrame>
      <p:sp>
        <p:nvSpPr>
          <p:cNvPr id="5" name="TextBox 4"/>
          <p:cNvSpPr txBox="1"/>
          <p:nvPr/>
        </p:nvSpPr>
        <p:spPr>
          <a:xfrm>
            <a:off x="457200" y="4724400"/>
            <a:ext cx="8229600" cy="1754326"/>
          </a:xfrm>
          <a:prstGeom prst="rect">
            <a:avLst/>
          </a:prstGeom>
          <a:noFill/>
        </p:spPr>
        <p:txBody>
          <a:bodyPr wrap="square" rtlCol="0">
            <a:spAutoFit/>
          </a:bodyPr>
          <a:lstStyle/>
          <a:p>
            <a:r>
              <a:rPr lang="en-US" sz="2400" b="1" dirty="0" smtClean="0">
                <a:solidFill>
                  <a:srgbClr val="0000FF"/>
                </a:solidFill>
                <a:latin typeface="Calibri"/>
              </a:rPr>
              <a:t>A potent opioid with a profile that is </a:t>
            </a:r>
            <a:r>
              <a:rPr lang="en-US" sz="2400" b="1" u="sng" dirty="0" smtClean="0">
                <a:solidFill>
                  <a:srgbClr val="0000FF"/>
                </a:solidFill>
                <a:latin typeface="Calibri"/>
              </a:rPr>
              <a:t>neither mu nor kappa</a:t>
            </a:r>
            <a:r>
              <a:rPr lang="en-US" sz="2400" b="1" dirty="0" smtClean="0">
                <a:solidFill>
                  <a:srgbClr val="0000FF"/>
                </a:solidFill>
                <a:latin typeface="Calibri"/>
              </a:rPr>
              <a:t> – </a:t>
            </a:r>
            <a:r>
              <a:rPr lang="en-US" sz="2400" b="1" dirty="0">
                <a:solidFill>
                  <a:srgbClr val="0000FF"/>
                </a:solidFill>
                <a:latin typeface="Calibri"/>
              </a:rPr>
              <a:t>a</a:t>
            </a:r>
            <a:r>
              <a:rPr lang="en-US" sz="2400" b="1" dirty="0" smtClean="0">
                <a:solidFill>
                  <a:srgbClr val="0000FF"/>
                </a:solidFill>
                <a:latin typeface="Calibri"/>
              </a:rPr>
              <a:t>nd is free of the serious side effects of </a:t>
            </a:r>
            <a:r>
              <a:rPr lang="en-US" sz="2400" b="1" u="sng" dirty="0" smtClean="0">
                <a:solidFill>
                  <a:srgbClr val="0000FF"/>
                </a:solidFill>
                <a:latin typeface="Calibri"/>
              </a:rPr>
              <a:t>both</a:t>
            </a:r>
          </a:p>
          <a:p>
            <a:endParaRPr lang="en-US" sz="1600" b="1" dirty="0" smtClean="0">
              <a:solidFill>
                <a:srgbClr val="0000FF"/>
              </a:solidFill>
              <a:latin typeface="Calibri"/>
            </a:endParaRPr>
          </a:p>
          <a:p>
            <a:endParaRPr lang="en-US" sz="1600" b="1" dirty="0" smtClean="0">
              <a:solidFill>
                <a:srgbClr val="0000FF"/>
              </a:solidFill>
              <a:latin typeface="Calibri"/>
            </a:endParaRPr>
          </a:p>
          <a:p>
            <a:endParaRPr lang="en-US" sz="1600" b="1" dirty="0" smtClean="0">
              <a:solidFill>
                <a:srgbClr val="0000FF"/>
              </a:solidFill>
              <a:latin typeface="Calibri"/>
            </a:endParaRPr>
          </a:p>
          <a:p>
            <a:pPr algn="ctr"/>
            <a:fld id="{84568298-E351-4B09-B51E-291E094C024A}" type="slidenum">
              <a:rPr lang="en-US" sz="1200" smtClean="0">
                <a:solidFill>
                  <a:prstClr val="black"/>
                </a:solidFill>
                <a:latin typeface="Calibri"/>
              </a:rPr>
              <a:pPr algn="ctr"/>
              <a:t>6</a:t>
            </a:fld>
            <a:endParaRPr lang="en-US" sz="1200" dirty="0">
              <a:solidFill>
                <a:prstClr val="black"/>
              </a:solidFill>
              <a:latin typeface="Calibri"/>
            </a:endParaRPr>
          </a:p>
        </p:txBody>
      </p:sp>
      <p:sp>
        <p:nvSpPr>
          <p:cNvPr id="7" name="Slide Number Placeholder 6"/>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77792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944562"/>
          </a:xfrm>
        </p:spPr>
        <p:txBody>
          <a:bodyPr>
            <a:normAutofit/>
          </a:bodyPr>
          <a:lstStyle/>
          <a:p>
            <a:r>
              <a:rPr lang="en-US" sz="4000" dirty="0" smtClean="0">
                <a:solidFill>
                  <a:srgbClr val="000090"/>
                </a:solidFill>
                <a:cs typeface="Times"/>
              </a:rPr>
              <a:t>PPL-103 Rat Self-administration</a:t>
            </a:r>
            <a:endParaRPr lang="en-US" sz="4000" dirty="0">
              <a:solidFill>
                <a:srgbClr val="000090"/>
              </a:solidFill>
              <a:cs typeface="Times"/>
            </a:endParaRPr>
          </a:p>
        </p:txBody>
      </p:sp>
      <p:sp>
        <p:nvSpPr>
          <p:cNvPr id="7" name="Content Placeholder 6"/>
          <p:cNvSpPr>
            <a:spLocks noGrp="1"/>
          </p:cNvSpPr>
          <p:nvPr>
            <p:ph idx="1"/>
          </p:nvPr>
        </p:nvSpPr>
        <p:spPr>
          <a:xfrm>
            <a:off x="444500" y="1752600"/>
            <a:ext cx="8229600" cy="4419600"/>
          </a:xfrm>
        </p:spPr>
        <p:txBody>
          <a:bodyPr>
            <a:normAutofit/>
          </a:bodyPr>
          <a:lstStyle/>
          <a:p>
            <a:pPr marL="0" indent="0">
              <a:buNone/>
            </a:pPr>
            <a:endParaRPr lang="en-US" sz="1900" dirty="0" smtClean="0"/>
          </a:p>
          <a:p>
            <a:pPr algn="ctr">
              <a:buNone/>
            </a:pPr>
            <a:fld id="{DB232B08-8B01-44DE-9A3F-E22BFE9A83F5}" type="slidenum">
              <a:rPr lang="en-US" sz="1200" smtClean="0"/>
              <a:pPr algn="ctr">
                <a:buNone/>
              </a:pPr>
              <a:t>7</a:t>
            </a:fld>
            <a:endParaRPr lang="en-US" sz="1200" dirty="0"/>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477000" cy="4038600"/>
          </a:xfrm>
          <a:prstGeom prst="rect">
            <a:avLst/>
          </a:prstGeom>
          <a:noFill/>
          <a:ln>
            <a:noFill/>
          </a:ln>
        </p:spPr>
      </p:pic>
    </p:spTree>
    <p:extLst>
      <p:ext uri="{BB962C8B-B14F-4D97-AF65-F5344CB8AC3E}">
        <p14:creationId xmlns:p14="http://schemas.microsoft.com/office/powerpoint/2010/main" val="32815756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944562"/>
          </a:xfrm>
        </p:spPr>
        <p:txBody>
          <a:bodyPr>
            <a:normAutofit fontScale="90000"/>
          </a:bodyPr>
          <a:lstStyle/>
          <a:p>
            <a:r>
              <a:rPr lang="en-US" sz="4000" dirty="0" smtClean="0">
                <a:solidFill>
                  <a:srgbClr val="000090"/>
                </a:solidFill>
                <a:cs typeface="Times"/>
              </a:rPr>
              <a:t>PPL-103 Rat Self-administration: Progressive Ratio</a:t>
            </a:r>
            <a:endParaRPr lang="en-US" sz="4000" dirty="0">
              <a:solidFill>
                <a:srgbClr val="000090"/>
              </a:solidFill>
              <a:cs typeface="Times"/>
            </a:endParaRPr>
          </a:p>
        </p:txBody>
      </p:sp>
      <p:sp>
        <p:nvSpPr>
          <p:cNvPr id="7" name="Content Placeholder 6"/>
          <p:cNvSpPr>
            <a:spLocks noGrp="1"/>
          </p:cNvSpPr>
          <p:nvPr>
            <p:ph idx="1"/>
          </p:nvPr>
        </p:nvSpPr>
        <p:spPr>
          <a:xfrm>
            <a:off x="444500" y="1752600"/>
            <a:ext cx="8229600" cy="4419600"/>
          </a:xfrm>
        </p:spPr>
        <p:txBody>
          <a:bodyPr>
            <a:normAutofit/>
          </a:bodyPr>
          <a:lstStyle/>
          <a:p>
            <a:pPr marL="0" indent="0">
              <a:buNone/>
            </a:pPr>
            <a:endParaRPr lang="en-US" sz="1900" dirty="0" smtClean="0"/>
          </a:p>
          <a:p>
            <a:pPr algn="ctr">
              <a:buNone/>
            </a:pPr>
            <a:fld id="{DB232B08-8B01-44DE-9A3F-E22BFE9A83F5}" type="slidenum">
              <a:rPr lang="en-US" sz="1200" smtClean="0"/>
              <a:pPr algn="ctr">
                <a:buNone/>
              </a:pPr>
              <a:t>8</a:t>
            </a:fld>
            <a:endParaRPr lang="en-US" sz="1200" dirty="0"/>
          </a:p>
        </p:txBody>
      </p:sp>
      <p:sp>
        <p:nvSpPr>
          <p:cNvPr id="5" name="Slide Number Placeholder 4"/>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5486400" cy="3992880"/>
          </a:xfrm>
          <a:prstGeom prst="rect">
            <a:avLst/>
          </a:prstGeom>
          <a:noFill/>
          <a:ln>
            <a:noFill/>
          </a:ln>
        </p:spPr>
      </p:pic>
    </p:spTree>
    <p:extLst>
      <p:ext uri="{BB962C8B-B14F-4D97-AF65-F5344CB8AC3E}">
        <p14:creationId xmlns:p14="http://schemas.microsoft.com/office/powerpoint/2010/main" val="990180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p:spPr>
        <p:txBody>
          <a:bodyPr>
            <a:normAutofit/>
          </a:bodyPr>
          <a:lstStyle/>
          <a:p>
            <a:r>
              <a:rPr lang="en-US" sz="4000" dirty="0" smtClean="0">
                <a:solidFill>
                  <a:srgbClr val="000090"/>
                </a:solidFill>
                <a:cs typeface="Times"/>
              </a:rPr>
              <a:t>Predictive Validity of Rat SA Studies</a:t>
            </a:r>
            <a:endParaRPr lang="en-US" sz="4000" dirty="0">
              <a:solidFill>
                <a:srgbClr val="000090"/>
              </a:solidFill>
              <a:cs typeface="Times"/>
            </a:endParaRPr>
          </a:p>
        </p:txBody>
      </p:sp>
      <p:sp>
        <p:nvSpPr>
          <p:cNvPr id="5" name="Content Placeholder 2"/>
          <p:cNvSpPr>
            <a:spLocks noGrp="1"/>
          </p:cNvSpPr>
          <p:nvPr>
            <p:ph idx="1"/>
          </p:nvPr>
        </p:nvSpPr>
        <p:spPr>
          <a:xfrm>
            <a:off x="457200" y="1600200"/>
            <a:ext cx="8229600" cy="4525963"/>
          </a:xfrm>
        </p:spPr>
        <p:txBody>
          <a:bodyPr>
            <a:normAutofit fontScale="92500" lnSpcReduction="20000"/>
          </a:bodyPr>
          <a:lstStyle/>
          <a:p>
            <a:pPr marL="0" lvl="1" indent="0">
              <a:buNone/>
            </a:pPr>
            <a:endParaRPr lang="en-US" sz="1600" dirty="0" smtClean="0">
              <a:solidFill>
                <a:srgbClr val="3366FF"/>
              </a:solidFill>
            </a:endParaRPr>
          </a:p>
          <a:p>
            <a:pPr marL="0" lvl="1" indent="0">
              <a:buNone/>
            </a:pPr>
            <a:r>
              <a:rPr lang="en-US" sz="3800" dirty="0" smtClean="0">
                <a:solidFill>
                  <a:srgbClr val="3366FF"/>
                </a:solidFill>
              </a:rPr>
              <a:t>The rat </a:t>
            </a:r>
            <a:r>
              <a:rPr lang="en-US" sz="3800" dirty="0">
                <a:solidFill>
                  <a:srgbClr val="3366FF"/>
                </a:solidFill>
              </a:rPr>
              <a:t>s</a:t>
            </a:r>
            <a:r>
              <a:rPr lang="en-US" sz="3800" dirty="0" smtClean="0">
                <a:solidFill>
                  <a:srgbClr val="3366FF"/>
                </a:solidFill>
              </a:rPr>
              <a:t>elf-administration model has a very high correlation </a:t>
            </a:r>
            <a:r>
              <a:rPr lang="en-US" sz="3800" dirty="0">
                <a:solidFill>
                  <a:srgbClr val="3366FF"/>
                </a:solidFill>
              </a:rPr>
              <a:t>to abuse liability in </a:t>
            </a:r>
            <a:r>
              <a:rPr lang="en-US" sz="3800" dirty="0" smtClean="0">
                <a:solidFill>
                  <a:srgbClr val="3366FF"/>
                </a:solidFill>
              </a:rPr>
              <a:t>humans</a:t>
            </a:r>
            <a:r>
              <a:rPr lang="en-US" sz="3500" dirty="0" smtClean="0">
                <a:solidFill>
                  <a:srgbClr val="3366FF"/>
                </a:solidFill>
              </a:rPr>
              <a:t>: </a:t>
            </a:r>
            <a:endParaRPr lang="en-US" sz="3500" dirty="0">
              <a:solidFill>
                <a:srgbClr val="3366FF"/>
              </a:solidFill>
            </a:endParaRPr>
          </a:p>
          <a:p>
            <a:pPr marL="0" lvl="1" indent="0">
              <a:buNone/>
            </a:pPr>
            <a:endParaRPr lang="en-US" sz="1200" dirty="0"/>
          </a:p>
          <a:p>
            <a:pPr marL="0" lvl="1" indent="0">
              <a:buNone/>
            </a:pPr>
            <a:endParaRPr lang="en-US" sz="1200" dirty="0" smtClean="0"/>
          </a:p>
          <a:p>
            <a:pPr marL="0" lvl="1" indent="0">
              <a:buNone/>
            </a:pPr>
            <a:r>
              <a:rPr lang="en-US" sz="2400" dirty="0" smtClean="0"/>
              <a:t>“In </a:t>
            </a:r>
            <a:r>
              <a:rPr lang="en-US" sz="2400" dirty="0"/>
              <a:t>summary, the current review identified 23 opioid related drugs that had been assessed in the rat self-administration model and which could be contrasted with reports of positive subjective- effects in humans and/or drug scheduling status. The large volume of literature on the self-administration of opioids in rats together with the high concordance of findings between non-clinical studies and the clinical endpoints of abuse liability provides strong </a:t>
            </a:r>
            <a:r>
              <a:rPr lang="en-US" sz="2400" dirty="0" smtClean="0"/>
              <a:t>support </a:t>
            </a:r>
            <a:r>
              <a:rPr lang="en-US" sz="2400" dirty="0"/>
              <a:t>for the use of the rat model for assessing the abuse liability of opioids</a:t>
            </a:r>
            <a:r>
              <a:rPr lang="en-US" sz="2400" dirty="0" smtClean="0"/>
              <a:t>.” </a:t>
            </a:r>
            <a:r>
              <a:rPr lang="en-US" sz="1900" dirty="0" smtClean="0"/>
              <a:t>[“</a:t>
            </a:r>
            <a:r>
              <a:rPr lang="en-US" sz="1900" dirty="0"/>
              <a:t>The predictive validity of the rat self-administration model for abuse liability” O'Connor et al. </a:t>
            </a:r>
            <a:r>
              <a:rPr lang="en-US" sz="1900" i="1" dirty="0"/>
              <a:t>Neuroscience &amp; </a:t>
            </a:r>
            <a:r>
              <a:rPr lang="en-US" sz="1900" i="1" dirty="0" err="1"/>
              <a:t>Biobehavioral</a:t>
            </a:r>
            <a:r>
              <a:rPr lang="en-US" sz="1900" i="1" dirty="0"/>
              <a:t> Rev</a:t>
            </a:r>
            <a:r>
              <a:rPr lang="en-US" sz="1900" dirty="0"/>
              <a:t>. 35:912-938, </a:t>
            </a:r>
            <a:r>
              <a:rPr lang="en-US" sz="1900" dirty="0" smtClean="0"/>
              <a:t>2011] </a:t>
            </a:r>
            <a:endParaRPr lang="en-US" sz="1900" dirty="0"/>
          </a:p>
          <a:p>
            <a:pPr marL="0" lvl="1" indent="0">
              <a:buNone/>
            </a:pPr>
            <a:endParaRPr lang="en-US" sz="1200" dirty="0"/>
          </a:p>
        </p:txBody>
      </p:sp>
      <p:sp>
        <p:nvSpPr>
          <p:cNvPr id="6" name="Slide Number Placeholder 5"/>
          <p:cNvSpPr>
            <a:spLocks noGrp="1"/>
          </p:cNvSpPr>
          <p:nvPr>
            <p:ph type="sldNum" sz="quarter" idx="12"/>
          </p:nvPr>
        </p:nvSpPr>
        <p:spPr/>
        <p:txBody>
          <a:bodyPr/>
          <a:lstStyle/>
          <a:p>
            <a:fld id="{29916048-D26C-8842-A71E-DF2FF4788236}"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648398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19173</TotalTime>
  <Words>860</Words>
  <Application>Microsoft Macintosh PowerPoint</Application>
  <PresentationFormat>On-screen Show (4:3)</PresentationFormat>
  <Paragraphs>161</Paragraphs>
  <Slides>13</Slides>
  <Notes>13</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Office Theme</vt:lpstr>
      <vt:lpstr>16_Office Theme</vt:lpstr>
      <vt:lpstr>19_Office Theme</vt:lpstr>
      <vt:lpstr>8_Office Theme</vt:lpstr>
      <vt:lpstr>2_Office Theme</vt:lpstr>
      <vt:lpstr>5_Office Theme</vt:lpstr>
      <vt:lpstr>9_Office Theme</vt:lpstr>
      <vt:lpstr>                    A Revolution in Pain                        Pharmaceuticals</vt:lpstr>
      <vt:lpstr>The Problem</vt:lpstr>
      <vt:lpstr>The Problem</vt:lpstr>
      <vt:lpstr>The Solution: Phoenix PPL-103</vt:lpstr>
      <vt:lpstr>The Unique Profile of PPL Drugs</vt:lpstr>
      <vt:lpstr>PPL-103 Profile  </vt:lpstr>
      <vt:lpstr>PPL-103 Rat Self-administration</vt:lpstr>
      <vt:lpstr>PPL-103 Rat Self-administration: Progressive Ratio</vt:lpstr>
      <vt:lpstr>Predictive Validity of Rat SA Studies</vt:lpstr>
      <vt:lpstr>PPL Drug Family Study Results</vt:lpstr>
      <vt:lpstr>Strategic Objective:</vt:lpstr>
      <vt:lpstr>PPL Offers…</vt:lpstr>
      <vt:lpstr>Thank You</vt:lpstr>
    </vt:vector>
  </TitlesOfParts>
  <Company>VAL Solutions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 Slide Title</dc:title>
  <dc:creator>Daniel Linares</dc:creator>
  <cp:lastModifiedBy>Bill Crossman</cp:lastModifiedBy>
  <cp:revision>450</cp:revision>
  <dcterms:created xsi:type="dcterms:W3CDTF">2011-01-03T04:56:53Z</dcterms:created>
  <dcterms:modified xsi:type="dcterms:W3CDTF">2016-01-04T22:01:05Z</dcterms:modified>
</cp:coreProperties>
</file>